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</p:sldMasterIdLst>
  <p:notesMasterIdLst>
    <p:notesMasterId r:id="rId47"/>
  </p:notesMasterIdLst>
  <p:handoutMasterIdLst>
    <p:handoutMasterId r:id="rId48"/>
  </p:handoutMasterIdLst>
  <p:sldIdLst>
    <p:sldId id="1015" r:id="rId3"/>
    <p:sldId id="272" r:id="rId4"/>
    <p:sldId id="261" r:id="rId5"/>
    <p:sldId id="262" r:id="rId6"/>
    <p:sldId id="263" r:id="rId7"/>
    <p:sldId id="264" r:id="rId8"/>
    <p:sldId id="265" r:id="rId9"/>
    <p:sldId id="266" r:id="rId10"/>
    <p:sldId id="259" r:id="rId11"/>
    <p:sldId id="278" r:id="rId12"/>
    <p:sldId id="920" r:id="rId13"/>
    <p:sldId id="1009" r:id="rId14"/>
    <p:sldId id="929" r:id="rId15"/>
    <p:sldId id="996" r:id="rId16"/>
    <p:sldId id="958" r:id="rId17"/>
    <p:sldId id="951" r:id="rId18"/>
    <p:sldId id="935" r:id="rId19"/>
    <p:sldId id="1012" r:id="rId20"/>
    <p:sldId id="964" r:id="rId21"/>
    <p:sldId id="947" r:id="rId22"/>
    <p:sldId id="948" r:id="rId23"/>
    <p:sldId id="949" r:id="rId24"/>
    <p:sldId id="950" r:id="rId25"/>
    <p:sldId id="938" r:id="rId26"/>
    <p:sldId id="689" r:id="rId27"/>
    <p:sldId id="953" r:id="rId28"/>
    <p:sldId id="1010" r:id="rId29"/>
    <p:sldId id="952" r:id="rId30"/>
    <p:sldId id="968" r:id="rId31"/>
    <p:sldId id="1013" r:id="rId32"/>
    <p:sldId id="969" r:id="rId33"/>
    <p:sldId id="959" r:id="rId34"/>
    <p:sldId id="960" r:id="rId35"/>
    <p:sldId id="961" r:id="rId36"/>
    <p:sldId id="963" r:id="rId37"/>
    <p:sldId id="962" r:id="rId38"/>
    <p:sldId id="1014" r:id="rId39"/>
    <p:sldId id="926" r:id="rId40"/>
    <p:sldId id="1011" r:id="rId41"/>
    <p:sldId id="267" r:id="rId42"/>
    <p:sldId id="268" r:id="rId43"/>
    <p:sldId id="271" r:id="rId44"/>
    <p:sldId id="269" r:id="rId45"/>
    <p:sldId id="260" r:id="rId46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AAB5"/>
    <a:srgbClr val="EC2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4"/>
    <p:restoredTop sz="94839"/>
  </p:normalViewPr>
  <p:slideViewPr>
    <p:cSldViewPr snapToGrid="0" snapToObjects="1">
      <p:cViewPr varScale="1">
        <p:scale>
          <a:sx n="92" d="100"/>
          <a:sy n="92" d="100"/>
        </p:scale>
        <p:origin x="200" y="376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5" d="100"/>
          <a:sy n="95" d="100"/>
        </p:scale>
        <p:origin x="37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svg"/><Relationship Id="rId1" Type="http://schemas.openxmlformats.org/officeDocument/2006/relationships/image" Target="../media/image52.png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55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svg"/><Relationship Id="rId1" Type="http://schemas.openxmlformats.org/officeDocument/2006/relationships/image" Target="../media/image81.png"/><Relationship Id="rId6" Type="http://schemas.openxmlformats.org/officeDocument/2006/relationships/image" Target="../media/image86.svg"/><Relationship Id="rId5" Type="http://schemas.openxmlformats.org/officeDocument/2006/relationships/image" Target="../media/image85.png"/><Relationship Id="rId4" Type="http://schemas.openxmlformats.org/officeDocument/2006/relationships/image" Target="../media/image84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svg"/><Relationship Id="rId1" Type="http://schemas.openxmlformats.org/officeDocument/2006/relationships/image" Target="../media/image52.png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55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svg"/><Relationship Id="rId1" Type="http://schemas.openxmlformats.org/officeDocument/2006/relationships/image" Target="../media/image81.png"/><Relationship Id="rId6" Type="http://schemas.openxmlformats.org/officeDocument/2006/relationships/image" Target="../media/image86.svg"/><Relationship Id="rId5" Type="http://schemas.openxmlformats.org/officeDocument/2006/relationships/image" Target="../media/image85.png"/><Relationship Id="rId4" Type="http://schemas.openxmlformats.org/officeDocument/2006/relationships/image" Target="../media/image8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AD9851-01A6-4B68-B756-F9D57C88E07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0E6398-434C-4513-81C7-A4001A96DEA7}">
      <dgm:prSet phldrT="[Text]"/>
      <dgm:spPr>
        <a:solidFill>
          <a:srgbClr val="D1E4E3"/>
        </a:solidFill>
      </dgm:spPr>
      <dgm:t>
        <a:bodyPr/>
        <a:lstStyle/>
        <a:p>
          <a:r>
            <a:rPr lang="en-US">
              <a:solidFill>
                <a:schemeClr val="tx1"/>
              </a:solidFill>
              <a:latin typeface="Lato" panose="020F0502020204030203" pitchFamily="34" charset="0"/>
            </a:rPr>
            <a:t>Limited available resources on sexual cyberbullying among </a:t>
          </a:r>
          <a:r>
            <a:rPr lang="en-US" err="1">
              <a:solidFill>
                <a:schemeClr val="tx1"/>
              </a:solidFill>
              <a:latin typeface="Lato" panose="020F0502020204030203" pitchFamily="34" charset="0"/>
            </a:rPr>
            <a:t>Activate’s</a:t>
          </a:r>
          <a:r>
            <a:rPr lang="en-US">
              <a:solidFill>
                <a:schemeClr val="tx1"/>
              </a:solidFill>
              <a:latin typeface="Lato" panose="020F0502020204030203" pitchFamily="34" charset="0"/>
            </a:rPr>
            <a:t> populations</a:t>
          </a:r>
        </a:p>
      </dgm:t>
    </dgm:pt>
    <dgm:pt modelId="{6B95A72B-E4D4-4397-B75D-D10B2211442B}" type="parTrans" cxnId="{79FAF1EE-0868-4F34-A3DB-1A564595E695}">
      <dgm:prSet/>
      <dgm:spPr/>
      <dgm:t>
        <a:bodyPr/>
        <a:lstStyle/>
        <a:p>
          <a:endParaRPr lang="en-US"/>
        </a:p>
      </dgm:t>
    </dgm:pt>
    <dgm:pt modelId="{0625279D-71E5-4760-BB3F-2CEFFDF543F8}" type="sibTrans" cxnId="{79FAF1EE-0868-4F34-A3DB-1A564595E695}">
      <dgm:prSet/>
      <dgm:spPr/>
      <dgm:t>
        <a:bodyPr/>
        <a:lstStyle/>
        <a:p>
          <a:endParaRPr lang="en-US"/>
        </a:p>
      </dgm:t>
    </dgm:pt>
    <dgm:pt modelId="{DC67AD25-8B51-4A39-8477-E398F335B8F5}">
      <dgm:prSet phldrT="[Text]"/>
      <dgm:spPr>
        <a:solidFill>
          <a:srgbClr val="007272"/>
        </a:solidFill>
      </dgm:spPr>
      <dgm:t>
        <a:bodyPr/>
        <a:lstStyle/>
        <a:p>
          <a:r>
            <a:rPr lang="en-US">
              <a:latin typeface="Lato" panose="020F0502020204030203" pitchFamily="34" charset="0"/>
            </a:rPr>
            <a:t>Definitions and use of sexual cyberbullying are inconsistent</a:t>
          </a:r>
        </a:p>
      </dgm:t>
    </dgm:pt>
    <dgm:pt modelId="{423A55C9-8636-465E-8494-A612BDBB30EE}" type="parTrans" cxnId="{F1ED61A3-9D17-4267-AD74-B642B7C088F7}">
      <dgm:prSet/>
      <dgm:spPr/>
      <dgm:t>
        <a:bodyPr/>
        <a:lstStyle/>
        <a:p>
          <a:endParaRPr lang="en-US"/>
        </a:p>
      </dgm:t>
    </dgm:pt>
    <dgm:pt modelId="{ABFFF12F-9225-4CD6-83BD-A0EFD51565E2}" type="sibTrans" cxnId="{F1ED61A3-9D17-4267-AD74-B642B7C088F7}">
      <dgm:prSet/>
      <dgm:spPr/>
      <dgm:t>
        <a:bodyPr/>
        <a:lstStyle/>
        <a:p>
          <a:endParaRPr lang="en-US"/>
        </a:p>
      </dgm:t>
    </dgm:pt>
    <dgm:pt modelId="{54927739-7079-47EA-9CA0-CDA61B2E436D}">
      <dgm:prSet phldrT="[Text]"/>
      <dgm:spPr>
        <a:solidFill>
          <a:srgbClr val="0B2C35"/>
        </a:solidFill>
      </dgm:spPr>
      <dgm:t>
        <a:bodyPr/>
        <a:lstStyle/>
        <a:p>
          <a:r>
            <a:rPr lang="en-US">
              <a:solidFill>
                <a:schemeClr val="bg1"/>
              </a:solidFill>
              <a:latin typeface="Lato" panose="020F0502020204030203" pitchFamily="34" charset="0"/>
            </a:rPr>
            <a:t>Lack of research on sexual cyberbullying behaviors</a:t>
          </a:r>
        </a:p>
      </dgm:t>
    </dgm:pt>
    <dgm:pt modelId="{8200C431-CCD5-497E-8EB5-E07DE80C3CF4}" type="parTrans" cxnId="{194DD526-F978-4B72-B6C7-1199A670CC3F}">
      <dgm:prSet/>
      <dgm:spPr/>
      <dgm:t>
        <a:bodyPr/>
        <a:lstStyle/>
        <a:p>
          <a:endParaRPr lang="en-US"/>
        </a:p>
      </dgm:t>
    </dgm:pt>
    <dgm:pt modelId="{09879C47-B252-4957-B8A8-17402E807A3E}" type="sibTrans" cxnId="{194DD526-F978-4B72-B6C7-1199A670CC3F}">
      <dgm:prSet/>
      <dgm:spPr/>
      <dgm:t>
        <a:bodyPr/>
        <a:lstStyle/>
        <a:p>
          <a:endParaRPr lang="en-US"/>
        </a:p>
      </dgm:t>
    </dgm:pt>
    <dgm:pt modelId="{EA6A7726-25F4-4F5E-A68F-7F1C3BA286F5}" type="pres">
      <dgm:prSet presAssocID="{66AD9851-01A6-4B68-B756-F9D57C88E076}" presName="Name0" presStyleCnt="0">
        <dgm:presLayoutVars>
          <dgm:chMax val="7"/>
          <dgm:chPref val="7"/>
          <dgm:dir/>
        </dgm:presLayoutVars>
      </dgm:prSet>
      <dgm:spPr/>
    </dgm:pt>
    <dgm:pt modelId="{29255B9B-DE87-4146-89CA-AC332E56FDAC}" type="pres">
      <dgm:prSet presAssocID="{66AD9851-01A6-4B68-B756-F9D57C88E076}" presName="Name1" presStyleCnt="0"/>
      <dgm:spPr/>
    </dgm:pt>
    <dgm:pt modelId="{C397B368-AB92-4E51-BBDD-3AD3A390FCCF}" type="pres">
      <dgm:prSet presAssocID="{66AD9851-01A6-4B68-B756-F9D57C88E076}" presName="cycle" presStyleCnt="0"/>
      <dgm:spPr/>
    </dgm:pt>
    <dgm:pt modelId="{68A8D71C-C6E6-4192-8336-F1DC734E1A18}" type="pres">
      <dgm:prSet presAssocID="{66AD9851-01A6-4B68-B756-F9D57C88E076}" presName="srcNode" presStyleLbl="node1" presStyleIdx="0" presStyleCnt="3"/>
      <dgm:spPr/>
    </dgm:pt>
    <dgm:pt modelId="{50DBB578-568D-4348-84FD-F963D7A25495}" type="pres">
      <dgm:prSet presAssocID="{66AD9851-01A6-4B68-B756-F9D57C88E076}" presName="conn" presStyleLbl="parChTrans1D2" presStyleIdx="0" presStyleCnt="1"/>
      <dgm:spPr/>
    </dgm:pt>
    <dgm:pt modelId="{B468FD03-B843-4E31-A1D0-16C6C101D789}" type="pres">
      <dgm:prSet presAssocID="{66AD9851-01A6-4B68-B756-F9D57C88E076}" presName="extraNode" presStyleLbl="node1" presStyleIdx="0" presStyleCnt="3"/>
      <dgm:spPr/>
    </dgm:pt>
    <dgm:pt modelId="{9451F883-0DE3-490A-ABF1-57E7A603FDC1}" type="pres">
      <dgm:prSet presAssocID="{66AD9851-01A6-4B68-B756-F9D57C88E076}" presName="dstNode" presStyleLbl="node1" presStyleIdx="0" presStyleCnt="3"/>
      <dgm:spPr/>
    </dgm:pt>
    <dgm:pt modelId="{A1256AAD-5DF1-4F57-967D-4BB1D904F683}" type="pres">
      <dgm:prSet presAssocID="{C10E6398-434C-4513-81C7-A4001A96DEA7}" presName="text_1" presStyleLbl="node1" presStyleIdx="0" presStyleCnt="3">
        <dgm:presLayoutVars>
          <dgm:bulletEnabled val="1"/>
        </dgm:presLayoutVars>
      </dgm:prSet>
      <dgm:spPr/>
    </dgm:pt>
    <dgm:pt modelId="{42C383A3-38AF-42D9-924C-A0032E650A62}" type="pres">
      <dgm:prSet presAssocID="{C10E6398-434C-4513-81C7-A4001A96DEA7}" presName="accent_1" presStyleCnt="0"/>
      <dgm:spPr/>
    </dgm:pt>
    <dgm:pt modelId="{647DEDC5-276B-4A60-AD4A-394BAE7F5DF0}" type="pres">
      <dgm:prSet presAssocID="{C10E6398-434C-4513-81C7-A4001A96DEA7}" presName="accentRepeatNode" presStyleLbl="solidFgAcc1" presStyleIdx="0" presStyleCnt="3"/>
      <dgm:spPr/>
    </dgm:pt>
    <dgm:pt modelId="{9E459E0F-5AC0-4D73-A707-EC1164991A5B}" type="pres">
      <dgm:prSet presAssocID="{DC67AD25-8B51-4A39-8477-E398F335B8F5}" presName="text_2" presStyleLbl="node1" presStyleIdx="1" presStyleCnt="3">
        <dgm:presLayoutVars>
          <dgm:bulletEnabled val="1"/>
        </dgm:presLayoutVars>
      </dgm:prSet>
      <dgm:spPr/>
    </dgm:pt>
    <dgm:pt modelId="{0582A91E-2E1B-402D-AFAB-B9607B0BA34B}" type="pres">
      <dgm:prSet presAssocID="{DC67AD25-8B51-4A39-8477-E398F335B8F5}" presName="accent_2" presStyleCnt="0"/>
      <dgm:spPr/>
    </dgm:pt>
    <dgm:pt modelId="{11F51E7D-BE05-445E-8BD1-AC0D58D116D8}" type="pres">
      <dgm:prSet presAssocID="{DC67AD25-8B51-4A39-8477-E398F335B8F5}" presName="accentRepeatNode" presStyleLbl="solidFgAcc1" presStyleIdx="1" presStyleCnt="3"/>
      <dgm:spPr/>
    </dgm:pt>
    <dgm:pt modelId="{16958CBB-BC5C-414D-8945-12682F7757EF}" type="pres">
      <dgm:prSet presAssocID="{54927739-7079-47EA-9CA0-CDA61B2E436D}" presName="text_3" presStyleLbl="node1" presStyleIdx="2" presStyleCnt="3">
        <dgm:presLayoutVars>
          <dgm:bulletEnabled val="1"/>
        </dgm:presLayoutVars>
      </dgm:prSet>
      <dgm:spPr/>
    </dgm:pt>
    <dgm:pt modelId="{44F89295-D6BC-40F6-95AD-1273FB9ACE3A}" type="pres">
      <dgm:prSet presAssocID="{54927739-7079-47EA-9CA0-CDA61B2E436D}" presName="accent_3" presStyleCnt="0"/>
      <dgm:spPr/>
    </dgm:pt>
    <dgm:pt modelId="{81EE4C31-06DE-497B-91C6-85375FC73535}" type="pres">
      <dgm:prSet presAssocID="{54927739-7079-47EA-9CA0-CDA61B2E436D}" presName="accentRepeatNode" presStyleLbl="solidFgAcc1" presStyleIdx="2" presStyleCnt="3"/>
      <dgm:spPr/>
    </dgm:pt>
  </dgm:ptLst>
  <dgm:cxnLst>
    <dgm:cxn modelId="{A417EE09-6B1F-4B1B-AE33-C6CAA757D22C}" type="presOf" srcId="{66AD9851-01A6-4B68-B756-F9D57C88E076}" destId="{EA6A7726-25F4-4F5E-A68F-7F1C3BA286F5}" srcOrd="0" destOrd="0" presId="urn:microsoft.com/office/officeart/2008/layout/VerticalCurvedList"/>
    <dgm:cxn modelId="{DD169121-6790-445C-B4F0-41BA761544C5}" type="presOf" srcId="{0625279D-71E5-4760-BB3F-2CEFFDF543F8}" destId="{50DBB578-568D-4348-84FD-F963D7A25495}" srcOrd="0" destOrd="0" presId="urn:microsoft.com/office/officeart/2008/layout/VerticalCurvedList"/>
    <dgm:cxn modelId="{194DD526-F978-4B72-B6C7-1199A670CC3F}" srcId="{66AD9851-01A6-4B68-B756-F9D57C88E076}" destId="{54927739-7079-47EA-9CA0-CDA61B2E436D}" srcOrd="2" destOrd="0" parTransId="{8200C431-CCD5-497E-8EB5-E07DE80C3CF4}" sibTransId="{09879C47-B252-4957-B8A8-17402E807A3E}"/>
    <dgm:cxn modelId="{953ADE54-FA73-4861-A198-367EE29AC6FC}" type="presOf" srcId="{C10E6398-434C-4513-81C7-A4001A96DEA7}" destId="{A1256AAD-5DF1-4F57-967D-4BB1D904F683}" srcOrd="0" destOrd="0" presId="urn:microsoft.com/office/officeart/2008/layout/VerticalCurvedList"/>
    <dgm:cxn modelId="{23FD739E-B3B9-4658-9925-D8A2AD5C6102}" type="presOf" srcId="{54927739-7079-47EA-9CA0-CDA61B2E436D}" destId="{16958CBB-BC5C-414D-8945-12682F7757EF}" srcOrd="0" destOrd="0" presId="urn:microsoft.com/office/officeart/2008/layout/VerticalCurvedList"/>
    <dgm:cxn modelId="{F1ED61A3-9D17-4267-AD74-B642B7C088F7}" srcId="{66AD9851-01A6-4B68-B756-F9D57C88E076}" destId="{DC67AD25-8B51-4A39-8477-E398F335B8F5}" srcOrd="1" destOrd="0" parTransId="{423A55C9-8636-465E-8494-A612BDBB30EE}" sibTransId="{ABFFF12F-9225-4CD6-83BD-A0EFD51565E2}"/>
    <dgm:cxn modelId="{8A95B7D4-BFD7-4567-B271-ABE33F788398}" type="presOf" srcId="{DC67AD25-8B51-4A39-8477-E398F335B8F5}" destId="{9E459E0F-5AC0-4D73-A707-EC1164991A5B}" srcOrd="0" destOrd="0" presId="urn:microsoft.com/office/officeart/2008/layout/VerticalCurvedList"/>
    <dgm:cxn modelId="{79FAF1EE-0868-4F34-A3DB-1A564595E695}" srcId="{66AD9851-01A6-4B68-B756-F9D57C88E076}" destId="{C10E6398-434C-4513-81C7-A4001A96DEA7}" srcOrd="0" destOrd="0" parTransId="{6B95A72B-E4D4-4397-B75D-D10B2211442B}" sibTransId="{0625279D-71E5-4760-BB3F-2CEFFDF543F8}"/>
    <dgm:cxn modelId="{A407CEBC-1862-4EC8-9F24-245DEA12328E}" type="presParOf" srcId="{EA6A7726-25F4-4F5E-A68F-7F1C3BA286F5}" destId="{29255B9B-DE87-4146-89CA-AC332E56FDAC}" srcOrd="0" destOrd="0" presId="urn:microsoft.com/office/officeart/2008/layout/VerticalCurvedList"/>
    <dgm:cxn modelId="{2B186AEB-E187-437A-B58E-F0F4C8343F1F}" type="presParOf" srcId="{29255B9B-DE87-4146-89CA-AC332E56FDAC}" destId="{C397B368-AB92-4E51-BBDD-3AD3A390FCCF}" srcOrd="0" destOrd="0" presId="urn:microsoft.com/office/officeart/2008/layout/VerticalCurvedList"/>
    <dgm:cxn modelId="{5AFF69BE-251F-48D5-913B-C9135B271B29}" type="presParOf" srcId="{C397B368-AB92-4E51-BBDD-3AD3A390FCCF}" destId="{68A8D71C-C6E6-4192-8336-F1DC734E1A18}" srcOrd="0" destOrd="0" presId="urn:microsoft.com/office/officeart/2008/layout/VerticalCurvedList"/>
    <dgm:cxn modelId="{8A124CA3-BE3D-4DAF-8EF7-D66A7B7E812D}" type="presParOf" srcId="{C397B368-AB92-4E51-BBDD-3AD3A390FCCF}" destId="{50DBB578-568D-4348-84FD-F963D7A25495}" srcOrd="1" destOrd="0" presId="urn:microsoft.com/office/officeart/2008/layout/VerticalCurvedList"/>
    <dgm:cxn modelId="{AB041330-117E-4B3A-A602-47E569760624}" type="presParOf" srcId="{C397B368-AB92-4E51-BBDD-3AD3A390FCCF}" destId="{B468FD03-B843-4E31-A1D0-16C6C101D789}" srcOrd="2" destOrd="0" presId="urn:microsoft.com/office/officeart/2008/layout/VerticalCurvedList"/>
    <dgm:cxn modelId="{7C104FA4-7C67-4F0C-815C-78D6694A6F69}" type="presParOf" srcId="{C397B368-AB92-4E51-BBDD-3AD3A390FCCF}" destId="{9451F883-0DE3-490A-ABF1-57E7A603FDC1}" srcOrd="3" destOrd="0" presId="urn:microsoft.com/office/officeart/2008/layout/VerticalCurvedList"/>
    <dgm:cxn modelId="{D0C884F1-25CD-40EF-B9EC-37ABEFF61509}" type="presParOf" srcId="{29255B9B-DE87-4146-89CA-AC332E56FDAC}" destId="{A1256AAD-5DF1-4F57-967D-4BB1D904F683}" srcOrd="1" destOrd="0" presId="urn:microsoft.com/office/officeart/2008/layout/VerticalCurvedList"/>
    <dgm:cxn modelId="{728C70E6-F0B0-42AF-B932-CFBD92F02237}" type="presParOf" srcId="{29255B9B-DE87-4146-89CA-AC332E56FDAC}" destId="{42C383A3-38AF-42D9-924C-A0032E650A62}" srcOrd="2" destOrd="0" presId="urn:microsoft.com/office/officeart/2008/layout/VerticalCurvedList"/>
    <dgm:cxn modelId="{FB5E12FD-D627-4270-8DC8-86481D1395AA}" type="presParOf" srcId="{42C383A3-38AF-42D9-924C-A0032E650A62}" destId="{647DEDC5-276B-4A60-AD4A-394BAE7F5DF0}" srcOrd="0" destOrd="0" presId="urn:microsoft.com/office/officeart/2008/layout/VerticalCurvedList"/>
    <dgm:cxn modelId="{B6E871BD-A4CF-4DEE-8F86-78F929176A11}" type="presParOf" srcId="{29255B9B-DE87-4146-89CA-AC332E56FDAC}" destId="{9E459E0F-5AC0-4D73-A707-EC1164991A5B}" srcOrd="3" destOrd="0" presId="urn:microsoft.com/office/officeart/2008/layout/VerticalCurvedList"/>
    <dgm:cxn modelId="{F5722329-318B-4925-B213-793086B792B2}" type="presParOf" srcId="{29255B9B-DE87-4146-89CA-AC332E56FDAC}" destId="{0582A91E-2E1B-402D-AFAB-B9607B0BA34B}" srcOrd="4" destOrd="0" presId="urn:microsoft.com/office/officeart/2008/layout/VerticalCurvedList"/>
    <dgm:cxn modelId="{235E46D3-BA37-47A3-8A94-7F1D67B47341}" type="presParOf" srcId="{0582A91E-2E1B-402D-AFAB-B9607B0BA34B}" destId="{11F51E7D-BE05-445E-8BD1-AC0D58D116D8}" srcOrd="0" destOrd="0" presId="urn:microsoft.com/office/officeart/2008/layout/VerticalCurvedList"/>
    <dgm:cxn modelId="{5E425AF4-521A-421A-967A-C1497BE67AE7}" type="presParOf" srcId="{29255B9B-DE87-4146-89CA-AC332E56FDAC}" destId="{16958CBB-BC5C-414D-8945-12682F7757EF}" srcOrd="5" destOrd="0" presId="urn:microsoft.com/office/officeart/2008/layout/VerticalCurvedList"/>
    <dgm:cxn modelId="{AF7FA3BE-3F8B-486F-A0A0-A5D3A8B5719C}" type="presParOf" srcId="{29255B9B-DE87-4146-89CA-AC332E56FDAC}" destId="{44F89295-D6BC-40F6-95AD-1273FB9ACE3A}" srcOrd="6" destOrd="0" presId="urn:microsoft.com/office/officeart/2008/layout/VerticalCurvedList"/>
    <dgm:cxn modelId="{5398C4DF-45FF-460F-9450-428B51C60403}" type="presParOf" srcId="{44F89295-D6BC-40F6-95AD-1273FB9ACE3A}" destId="{81EE4C31-06DE-497B-91C6-85375FC7353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97401F-0E7E-45BD-AB82-F1A017BF949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0103BB-A31F-4D1B-9505-D5C5143525E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rgbClr val="F9FFFF"/>
              </a:solidFill>
            </a:rPr>
            <a:t>Sexual cyberbullying comes up often when talking with youth.</a:t>
          </a:r>
        </a:p>
      </dgm:t>
    </dgm:pt>
    <dgm:pt modelId="{69DB63AE-E877-4E1A-829D-A8D630140404}" type="parTrans" cxnId="{1AA5BC57-CE4C-478E-901E-F16153442C4E}">
      <dgm:prSet/>
      <dgm:spPr/>
      <dgm:t>
        <a:bodyPr/>
        <a:lstStyle/>
        <a:p>
          <a:endParaRPr lang="en-US"/>
        </a:p>
      </dgm:t>
    </dgm:pt>
    <dgm:pt modelId="{5BD9E6DF-30EE-41E6-8E67-E8D6B4CDC0D9}" type="sibTrans" cxnId="{1AA5BC57-CE4C-478E-901E-F16153442C4E}">
      <dgm:prSet/>
      <dgm:spPr/>
      <dgm:t>
        <a:bodyPr/>
        <a:lstStyle/>
        <a:p>
          <a:endParaRPr lang="en-US"/>
        </a:p>
      </dgm:t>
    </dgm:pt>
    <dgm:pt modelId="{10FED50B-AD0C-4263-B49B-7606B43E1D75}">
      <dgm:prSet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rgbClr val="F9FFFF"/>
              </a:solidFill>
            </a:rPr>
            <a:t>Staff need more information about social media platforms and sexual cyberbullying behaviors. </a:t>
          </a:r>
        </a:p>
      </dgm:t>
    </dgm:pt>
    <dgm:pt modelId="{5F1FFDD9-9528-47B9-8EDA-F2A369705650}" type="parTrans" cxnId="{72C8CA70-3EA7-4C48-8E98-F0A6681A83B4}">
      <dgm:prSet/>
      <dgm:spPr/>
      <dgm:t>
        <a:bodyPr/>
        <a:lstStyle/>
        <a:p>
          <a:endParaRPr lang="en-US"/>
        </a:p>
      </dgm:t>
    </dgm:pt>
    <dgm:pt modelId="{FCD8DB91-39E4-4C36-BF8F-6B98F9530452}" type="sibTrans" cxnId="{72C8CA70-3EA7-4C48-8E98-F0A6681A83B4}">
      <dgm:prSet/>
      <dgm:spPr/>
      <dgm:t>
        <a:bodyPr/>
        <a:lstStyle/>
        <a:p>
          <a:endParaRPr lang="en-US"/>
        </a:p>
      </dgm:t>
    </dgm:pt>
    <dgm:pt modelId="{661756F6-7877-4633-8DBC-04030FBF83C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rgbClr val="F9FFFF"/>
              </a:solidFill>
            </a:rPr>
            <a:t>Youth do not use our terms when talking about sexual cyberbullying. </a:t>
          </a:r>
        </a:p>
      </dgm:t>
    </dgm:pt>
    <dgm:pt modelId="{6DB9F932-B78E-47F3-A01A-38D1D019E379}" type="parTrans" cxnId="{02976D51-4B64-4A81-855F-C4D3068B295A}">
      <dgm:prSet/>
      <dgm:spPr/>
      <dgm:t>
        <a:bodyPr/>
        <a:lstStyle/>
        <a:p>
          <a:endParaRPr lang="en-US"/>
        </a:p>
      </dgm:t>
    </dgm:pt>
    <dgm:pt modelId="{2A52834C-EF31-4B37-9B51-B51A936E719D}" type="sibTrans" cxnId="{02976D51-4B64-4A81-855F-C4D3068B295A}">
      <dgm:prSet/>
      <dgm:spPr/>
      <dgm:t>
        <a:bodyPr/>
        <a:lstStyle/>
        <a:p>
          <a:endParaRPr lang="en-US"/>
        </a:p>
      </dgm:t>
    </dgm:pt>
    <dgm:pt modelId="{B7D02D0E-DAAA-244D-900C-C06DCD14966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rgbClr val="F9FFFF"/>
              </a:solidFill>
            </a:rPr>
            <a:t>Sexual cyberbullying behaviors need to be explained to youth by staff.</a:t>
          </a:r>
        </a:p>
      </dgm:t>
    </dgm:pt>
    <dgm:pt modelId="{F3DF5324-C8DB-6F46-845D-1022994A82E2}" type="parTrans" cxnId="{E64D669B-BC14-B748-A952-82F9ECC8F7E0}">
      <dgm:prSet/>
      <dgm:spPr/>
      <dgm:t>
        <a:bodyPr/>
        <a:lstStyle/>
        <a:p>
          <a:endParaRPr lang="en-US"/>
        </a:p>
      </dgm:t>
    </dgm:pt>
    <dgm:pt modelId="{86539514-FA8D-FA4B-9213-1FEB3055C6D0}" type="sibTrans" cxnId="{E64D669B-BC14-B748-A952-82F9ECC8F7E0}">
      <dgm:prSet/>
      <dgm:spPr/>
      <dgm:t>
        <a:bodyPr/>
        <a:lstStyle/>
        <a:p>
          <a:endParaRPr lang="en-US"/>
        </a:p>
      </dgm:t>
    </dgm:pt>
    <dgm:pt modelId="{1B46E9DB-6C25-4842-828C-02DF6079C939}" type="pres">
      <dgm:prSet presAssocID="{E297401F-0E7E-45BD-AB82-F1A017BF9494}" presName="root" presStyleCnt="0">
        <dgm:presLayoutVars>
          <dgm:dir/>
          <dgm:resizeHandles val="exact"/>
        </dgm:presLayoutVars>
      </dgm:prSet>
      <dgm:spPr/>
    </dgm:pt>
    <dgm:pt modelId="{AE38D6DB-FBAE-490A-8D45-F6129E18B98E}" type="pres">
      <dgm:prSet presAssocID="{B60103BB-A31F-4D1B-9505-D5C5143525EB}" presName="compNode" presStyleCnt="0"/>
      <dgm:spPr/>
    </dgm:pt>
    <dgm:pt modelId="{6AB81D69-4942-4792-814E-9DCD0817B93D}" type="pres">
      <dgm:prSet presAssocID="{B60103BB-A31F-4D1B-9505-D5C5143525EB}" presName="bgRect" presStyleLbl="bgShp" presStyleIdx="0" presStyleCnt="4"/>
      <dgm:spPr>
        <a:solidFill>
          <a:schemeClr val="accent2"/>
        </a:solidFill>
        <a:ln>
          <a:solidFill>
            <a:srgbClr val="90BEBC"/>
          </a:solidFill>
        </a:ln>
      </dgm:spPr>
    </dgm:pt>
    <dgm:pt modelId="{DBDE28E5-5D5B-47D6-9DB3-06AB4F4540C9}" type="pres">
      <dgm:prSet presAssocID="{B60103BB-A31F-4D1B-9505-D5C5143525E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AEE8A5C1-C286-43A1-AA3E-962037C35F0B}" type="pres">
      <dgm:prSet presAssocID="{B60103BB-A31F-4D1B-9505-D5C5143525EB}" presName="spaceRect" presStyleCnt="0"/>
      <dgm:spPr/>
    </dgm:pt>
    <dgm:pt modelId="{0CCAE38D-4D9E-4B67-823F-4D6A84B907BA}" type="pres">
      <dgm:prSet presAssocID="{B60103BB-A31F-4D1B-9505-D5C5143525EB}" presName="parTx" presStyleLbl="revTx" presStyleIdx="0" presStyleCnt="4">
        <dgm:presLayoutVars>
          <dgm:chMax val="0"/>
          <dgm:chPref val="0"/>
        </dgm:presLayoutVars>
      </dgm:prSet>
      <dgm:spPr/>
    </dgm:pt>
    <dgm:pt modelId="{A172459B-3E6C-4E01-8AD4-94357E0D63E1}" type="pres">
      <dgm:prSet presAssocID="{5BD9E6DF-30EE-41E6-8E67-E8D6B4CDC0D9}" presName="sibTrans" presStyleCnt="0"/>
      <dgm:spPr/>
    </dgm:pt>
    <dgm:pt modelId="{0454C6D2-6195-4C64-9FC7-4A18FED85D88}" type="pres">
      <dgm:prSet presAssocID="{10FED50B-AD0C-4263-B49B-7606B43E1D75}" presName="compNode" presStyleCnt="0"/>
      <dgm:spPr/>
    </dgm:pt>
    <dgm:pt modelId="{04A4CAFD-A5CB-4458-A556-5E9B0A2D719F}" type="pres">
      <dgm:prSet presAssocID="{10FED50B-AD0C-4263-B49B-7606B43E1D75}" presName="bgRect" presStyleLbl="bgShp" presStyleIdx="1" presStyleCnt="4"/>
      <dgm:spPr>
        <a:solidFill>
          <a:schemeClr val="accent2"/>
        </a:solidFill>
        <a:ln>
          <a:solidFill>
            <a:schemeClr val="accent2"/>
          </a:solidFill>
        </a:ln>
      </dgm:spPr>
    </dgm:pt>
    <dgm:pt modelId="{08D095E7-4315-47C0-996D-2F39D90F9B28}" type="pres">
      <dgm:prSet presAssocID="{10FED50B-AD0C-4263-B49B-7606B43E1D75}" presName="iconRect" presStyleLbl="node1" presStyleIdx="1" presStyleCnt="4"/>
      <dgm:spPr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DA17C258-6940-4612-8F92-80DC4DD5CB18}" type="pres">
      <dgm:prSet presAssocID="{10FED50B-AD0C-4263-B49B-7606B43E1D75}" presName="spaceRect" presStyleCnt="0"/>
      <dgm:spPr/>
    </dgm:pt>
    <dgm:pt modelId="{B526DA5F-7D1E-4309-9B7C-53F177EC6D45}" type="pres">
      <dgm:prSet presAssocID="{10FED50B-AD0C-4263-B49B-7606B43E1D75}" presName="parTx" presStyleLbl="revTx" presStyleIdx="1" presStyleCnt="4">
        <dgm:presLayoutVars>
          <dgm:chMax val="0"/>
          <dgm:chPref val="0"/>
        </dgm:presLayoutVars>
      </dgm:prSet>
      <dgm:spPr/>
    </dgm:pt>
    <dgm:pt modelId="{097C5C91-612E-4A82-8D29-243AC51DA1CE}" type="pres">
      <dgm:prSet presAssocID="{FCD8DB91-39E4-4C36-BF8F-6B98F9530452}" presName="sibTrans" presStyleCnt="0"/>
      <dgm:spPr/>
    </dgm:pt>
    <dgm:pt modelId="{ECE10863-15B6-478B-801A-85CE75CC5573}" type="pres">
      <dgm:prSet presAssocID="{661756F6-7877-4633-8DBC-04030FBF83C6}" presName="compNode" presStyleCnt="0"/>
      <dgm:spPr/>
    </dgm:pt>
    <dgm:pt modelId="{C65CFB58-68E2-42D3-9F9B-404F58C91A65}" type="pres">
      <dgm:prSet presAssocID="{661756F6-7877-4633-8DBC-04030FBF83C6}" presName="bgRect" presStyleLbl="bgShp" presStyleIdx="2" presStyleCnt="4"/>
      <dgm:spPr>
        <a:solidFill>
          <a:schemeClr val="accent2"/>
        </a:solidFill>
      </dgm:spPr>
    </dgm:pt>
    <dgm:pt modelId="{7459BAFC-BB56-4520-857A-10C596188EB6}" type="pres">
      <dgm:prSet presAssocID="{661756F6-7877-4633-8DBC-04030FBF83C6}" presName="iconRect" presStyleLbl="node1" presStyleIdx="2" presStyleCnt="4"/>
      <dgm:spPr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71072DDF-9D9F-4C83-8AAD-2C4B3E66DD5A}" type="pres">
      <dgm:prSet presAssocID="{661756F6-7877-4633-8DBC-04030FBF83C6}" presName="spaceRect" presStyleCnt="0"/>
      <dgm:spPr/>
    </dgm:pt>
    <dgm:pt modelId="{25406900-8182-45F9-B17B-DA52536C6CC0}" type="pres">
      <dgm:prSet presAssocID="{661756F6-7877-4633-8DBC-04030FBF83C6}" presName="parTx" presStyleLbl="revTx" presStyleIdx="2" presStyleCnt="4">
        <dgm:presLayoutVars>
          <dgm:chMax val="0"/>
          <dgm:chPref val="0"/>
        </dgm:presLayoutVars>
      </dgm:prSet>
      <dgm:spPr/>
    </dgm:pt>
    <dgm:pt modelId="{7DAF1863-30EC-F34F-8EB8-68843A0219BD}" type="pres">
      <dgm:prSet presAssocID="{2A52834C-EF31-4B37-9B51-B51A936E719D}" presName="sibTrans" presStyleCnt="0"/>
      <dgm:spPr/>
    </dgm:pt>
    <dgm:pt modelId="{F3DE0F66-083C-B842-B443-C4CDCDDF1027}" type="pres">
      <dgm:prSet presAssocID="{B7D02D0E-DAAA-244D-900C-C06DCD149667}" presName="compNode" presStyleCnt="0"/>
      <dgm:spPr/>
    </dgm:pt>
    <dgm:pt modelId="{8210B0A4-4DFB-B34D-BC1E-EDB3BFF8213B}" type="pres">
      <dgm:prSet presAssocID="{B7D02D0E-DAAA-244D-900C-C06DCD149667}" presName="bgRect" presStyleLbl="bgShp" presStyleIdx="3" presStyleCnt="4"/>
      <dgm:spPr>
        <a:solidFill>
          <a:schemeClr val="accent2"/>
        </a:solidFill>
      </dgm:spPr>
    </dgm:pt>
    <dgm:pt modelId="{87D39865-468C-C143-B0EC-A0D81BDBED2A}" type="pres">
      <dgm:prSet presAssocID="{B7D02D0E-DAAA-244D-900C-C06DCD149667}" presName="iconRect" presStyleLbl="node1" presStyleIdx="3" presStyleCnt="4"/>
      <dgm:spPr>
        <a:blipFill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</dgm:pt>
    <dgm:pt modelId="{7F66624D-61CC-C742-93D2-96DFB29A6198}" type="pres">
      <dgm:prSet presAssocID="{B7D02D0E-DAAA-244D-900C-C06DCD149667}" presName="spaceRect" presStyleCnt="0"/>
      <dgm:spPr/>
    </dgm:pt>
    <dgm:pt modelId="{69DB4CD4-CFA9-2E48-A9C3-87E51D34BBCE}" type="pres">
      <dgm:prSet presAssocID="{B7D02D0E-DAAA-244D-900C-C06DCD14966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4898A4C-DA5E-4E79-935F-62757A853D08}" type="presOf" srcId="{10FED50B-AD0C-4263-B49B-7606B43E1D75}" destId="{B526DA5F-7D1E-4309-9B7C-53F177EC6D45}" srcOrd="0" destOrd="0" presId="urn:microsoft.com/office/officeart/2018/2/layout/IconVerticalSolidList"/>
    <dgm:cxn modelId="{02976D51-4B64-4A81-855F-C4D3068B295A}" srcId="{E297401F-0E7E-45BD-AB82-F1A017BF9494}" destId="{661756F6-7877-4633-8DBC-04030FBF83C6}" srcOrd="2" destOrd="0" parTransId="{6DB9F932-B78E-47F3-A01A-38D1D019E379}" sibTransId="{2A52834C-EF31-4B37-9B51-B51A936E719D}"/>
    <dgm:cxn modelId="{1AA5BC57-CE4C-478E-901E-F16153442C4E}" srcId="{E297401F-0E7E-45BD-AB82-F1A017BF9494}" destId="{B60103BB-A31F-4D1B-9505-D5C5143525EB}" srcOrd="0" destOrd="0" parTransId="{69DB63AE-E877-4E1A-829D-A8D630140404}" sibTransId="{5BD9E6DF-30EE-41E6-8E67-E8D6B4CDC0D9}"/>
    <dgm:cxn modelId="{72C8CA70-3EA7-4C48-8E98-F0A6681A83B4}" srcId="{E297401F-0E7E-45BD-AB82-F1A017BF9494}" destId="{10FED50B-AD0C-4263-B49B-7606B43E1D75}" srcOrd="1" destOrd="0" parTransId="{5F1FFDD9-9528-47B9-8EDA-F2A369705650}" sibTransId="{FCD8DB91-39E4-4C36-BF8F-6B98F9530452}"/>
    <dgm:cxn modelId="{C3B2C971-31D2-401C-B665-1CE88F04306E}" type="presOf" srcId="{661756F6-7877-4633-8DBC-04030FBF83C6}" destId="{25406900-8182-45F9-B17B-DA52536C6CC0}" srcOrd="0" destOrd="0" presId="urn:microsoft.com/office/officeart/2018/2/layout/IconVerticalSolidList"/>
    <dgm:cxn modelId="{F010468B-FE42-B041-9E51-D7726E4C0C8A}" type="presOf" srcId="{B7D02D0E-DAAA-244D-900C-C06DCD149667}" destId="{69DB4CD4-CFA9-2E48-A9C3-87E51D34BBCE}" srcOrd="0" destOrd="0" presId="urn:microsoft.com/office/officeart/2018/2/layout/IconVerticalSolidList"/>
    <dgm:cxn modelId="{83428A96-9AC7-4D0A-9A06-B969ADB63910}" type="presOf" srcId="{E297401F-0E7E-45BD-AB82-F1A017BF9494}" destId="{1B46E9DB-6C25-4842-828C-02DF6079C939}" srcOrd="0" destOrd="0" presId="urn:microsoft.com/office/officeart/2018/2/layout/IconVerticalSolidList"/>
    <dgm:cxn modelId="{E64D669B-BC14-B748-A952-82F9ECC8F7E0}" srcId="{E297401F-0E7E-45BD-AB82-F1A017BF9494}" destId="{B7D02D0E-DAAA-244D-900C-C06DCD149667}" srcOrd="3" destOrd="0" parTransId="{F3DF5324-C8DB-6F46-845D-1022994A82E2}" sibTransId="{86539514-FA8D-FA4B-9213-1FEB3055C6D0}"/>
    <dgm:cxn modelId="{ACADE5FA-E436-4D81-8913-4A7AFB085161}" type="presOf" srcId="{B60103BB-A31F-4D1B-9505-D5C5143525EB}" destId="{0CCAE38D-4D9E-4B67-823F-4D6A84B907BA}" srcOrd="0" destOrd="0" presId="urn:microsoft.com/office/officeart/2018/2/layout/IconVerticalSolidList"/>
    <dgm:cxn modelId="{C814F2CA-1444-4634-9C17-4CDAC856CC63}" type="presParOf" srcId="{1B46E9DB-6C25-4842-828C-02DF6079C939}" destId="{AE38D6DB-FBAE-490A-8D45-F6129E18B98E}" srcOrd="0" destOrd="0" presId="urn:microsoft.com/office/officeart/2018/2/layout/IconVerticalSolidList"/>
    <dgm:cxn modelId="{0D10AF9C-71FF-4CB2-A5FA-59D795EF9B9A}" type="presParOf" srcId="{AE38D6DB-FBAE-490A-8D45-F6129E18B98E}" destId="{6AB81D69-4942-4792-814E-9DCD0817B93D}" srcOrd="0" destOrd="0" presId="urn:microsoft.com/office/officeart/2018/2/layout/IconVerticalSolidList"/>
    <dgm:cxn modelId="{2922ECCB-FC38-41DB-B4E6-931CE55F05A2}" type="presParOf" srcId="{AE38D6DB-FBAE-490A-8D45-F6129E18B98E}" destId="{DBDE28E5-5D5B-47D6-9DB3-06AB4F4540C9}" srcOrd="1" destOrd="0" presId="urn:microsoft.com/office/officeart/2018/2/layout/IconVerticalSolidList"/>
    <dgm:cxn modelId="{2619A76A-200A-41A6-89DD-B9961DFD7D02}" type="presParOf" srcId="{AE38D6DB-FBAE-490A-8D45-F6129E18B98E}" destId="{AEE8A5C1-C286-43A1-AA3E-962037C35F0B}" srcOrd="2" destOrd="0" presId="urn:microsoft.com/office/officeart/2018/2/layout/IconVerticalSolidList"/>
    <dgm:cxn modelId="{2641D2D0-30F5-434D-87EC-B28C73F5C934}" type="presParOf" srcId="{AE38D6DB-FBAE-490A-8D45-F6129E18B98E}" destId="{0CCAE38D-4D9E-4B67-823F-4D6A84B907BA}" srcOrd="3" destOrd="0" presId="urn:microsoft.com/office/officeart/2018/2/layout/IconVerticalSolidList"/>
    <dgm:cxn modelId="{563A48AB-E32B-4622-B479-7145D8F6790A}" type="presParOf" srcId="{1B46E9DB-6C25-4842-828C-02DF6079C939}" destId="{A172459B-3E6C-4E01-8AD4-94357E0D63E1}" srcOrd="1" destOrd="0" presId="urn:microsoft.com/office/officeart/2018/2/layout/IconVerticalSolidList"/>
    <dgm:cxn modelId="{F72184E0-5F55-433A-9DAA-26E652B9234D}" type="presParOf" srcId="{1B46E9DB-6C25-4842-828C-02DF6079C939}" destId="{0454C6D2-6195-4C64-9FC7-4A18FED85D88}" srcOrd="2" destOrd="0" presId="urn:microsoft.com/office/officeart/2018/2/layout/IconVerticalSolidList"/>
    <dgm:cxn modelId="{12DD0699-F6C7-426B-AAE6-838D8DD0FB4C}" type="presParOf" srcId="{0454C6D2-6195-4C64-9FC7-4A18FED85D88}" destId="{04A4CAFD-A5CB-4458-A556-5E9B0A2D719F}" srcOrd="0" destOrd="0" presId="urn:microsoft.com/office/officeart/2018/2/layout/IconVerticalSolidList"/>
    <dgm:cxn modelId="{4B091633-AE8D-4618-849E-36A9FB343871}" type="presParOf" srcId="{0454C6D2-6195-4C64-9FC7-4A18FED85D88}" destId="{08D095E7-4315-47C0-996D-2F39D90F9B28}" srcOrd="1" destOrd="0" presId="urn:microsoft.com/office/officeart/2018/2/layout/IconVerticalSolidList"/>
    <dgm:cxn modelId="{69E03A8C-5ACB-47F5-99C4-5114D9864AC3}" type="presParOf" srcId="{0454C6D2-6195-4C64-9FC7-4A18FED85D88}" destId="{DA17C258-6940-4612-8F92-80DC4DD5CB18}" srcOrd="2" destOrd="0" presId="urn:microsoft.com/office/officeart/2018/2/layout/IconVerticalSolidList"/>
    <dgm:cxn modelId="{635B86E7-76E0-4AAA-BD99-69CC7AE8CD0E}" type="presParOf" srcId="{0454C6D2-6195-4C64-9FC7-4A18FED85D88}" destId="{B526DA5F-7D1E-4309-9B7C-53F177EC6D45}" srcOrd="3" destOrd="0" presId="urn:microsoft.com/office/officeart/2018/2/layout/IconVerticalSolidList"/>
    <dgm:cxn modelId="{EAFBA2F9-62FD-4D0D-90F0-DD4A9F518482}" type="presParOf" srcId="{1B46E9DB-6C25-4842-828C-02DF6079C939}" destId="{097C5C91-612E-4A82-8D29-243AC51DA1CE}" srcOrd="3" destOrd="0" presId="urn:microsoft.com/office/officeart/2018/2/layout/IconVerticalSolidList"/>
    <dgm:cxn modelId="{3FFA3CDB-A3F0-4C78-9CEB-ED028E5CD4FC}" type="presParOf" srcId="{1B46E9DB-6C25-4842-828C-02DF6079C939}" destId="{ECE10863-15B6-478B-801A-85CE75CC5573}" srcOrd="4" destOrd="0" presId="urn:microsoft.com/office/officeart/2018/2/layout/IconVerticalSolidList"/>
    <dgm:cxn modelId="{51762D86-53CB-484C-8ED5-0039790B2282}" type="presParOf" srcId="{ECE10863-15B6-478B-801A-85CE75CC5573}" destId="{C65CFB58-68E2-42D3-9F9B-404F58C91A65}" srcOrd="0" destOrd="0" presId="urn:microsoft.com/office/officeart/2018/2/layout/IconVerticalSolidList"/>
    <dgm:cxn modelId="{4D85421C-A372-48D1-AEB3-E346C4F51647}" type="presParOf" srcId="{ECE10863-15B6-478B-801A-85CE75CC5573}" destId="{7459BAFC-BB56-4520-857A-10C596188EB6}" srcOrd="1" destOrd="0" presId="urn:microsoft.com/office/officeart/2018/2/layout/IconVerticalSolidList"/>
    <dgm:cxn modelId="{0B53B5EB-B6E0-4FBE-9353-25DFB6CBD498}" type="presParOf" srcId="{ECE10863-15B6-478B-801A-85CE75CC5573}" destId="{71072DDF-9D9F-4C83-8AAD-2C4B3E66DD5A}" srcOrd="2" destOrd="0" presId="urn:microsoft.com/office/officeart/2018/2/layout/IconVerticalSolidList"/>
    <dgm:cxn modelId="{95DD0DA0-979E-45D3-BBDE-630ED842BC4D}" type="presParOf" srcId="{ECE10863-15B6-478B-801A-85CE75CC5573}" destId="{25406900-8182-45F9-B17B-DA52536C6CC0}" srcOrd="3" destOrd="0" presId="urn:microsoft.com/office/officeart/2018/2/layout/IconVerticalSolidList"/>
    <dgm:cxn modelId="{2A8A216F-F176-4341-9A03-AED294DB9C9B}" type="presParOf" srcId="{1B46E9DB-6C25-4842-828C-02DF6079C939}" destId="{7DAF1863-30EC-F34F-8EB8-68843A0219BD}" srcOrd="5" destOrd="0" presId="urn:microsoft.com/office/officeart/2018/2/layout/IconVerticalSolidList"/>
    <dgm:cxn modelId="{692F33FD-5C16-5542-A3E5-220CC7F51815}" type="presParOf" srcId="{1B46E9DB-6C25-4842-828C-02DF6079C939}" destId="{F3DE0F66-083C-B842-B443-C4CDCDDF1027}" srcOrd="6" destOrd="0" presId="urn:microsoft.com/office/officeart/2018/2/layout/IconVerticalSolidList"/>
    <dgm:cxn modelId="{962DAE20-673C-8F40-A370-252BFC991B2B}" type="presParOf" srcId="{F3DE0F66-083C-B842-B443-C4CDCDDF1027}" destId="{8210B0A4-4DFB-B34D-BC1E-EDB3BFF8213B}" srcOrd="0" destOrd="0" presId="urn:microsoft.com/office/officeart/2018/2/layout/IconVerticalSolidList"/>
    <dgm:cxn modelId="{F1579B7E-E211-AB42-BBD6-2773AF4DDAD0}" type="presParOf" srcId="{F3DE0F66-083C-B842-B443-C4CDCDDF1027}" destId="{87D39865-468C-C143-B0EC-A0D81BDBED2A}" srcOrd="1" destOrd="0" presId="urn:microsoft.com/office/officeart/2018/2/layout/IconVerticalSolidList"/>
    <dgm:cxn modelId="{685DED0A-7055-6C44-AB97-D91A1E36EAC4}" type="presParOf" srcId="{F3DE0F66-083C-B842-B443-C4CDCDDF1027}" destId="{7F66624D-61CC-C742-93D2-96DFB29A6198}" srcOrd="2" destOrd="0" presId="urn:microsoft.com/office/officeart/2018/2/layout/IconVerticalSolidList"/>
    <dgm:cxn modelId="{EFEEEA3C-A4BF-8046-B558-5BA0A8C5D933}" type="presParOf" srcId="{F3DE0F66-083C-B842-B443-C4CDCDDF1027}" destId="{69DB4CD4-CFA9-2E48-A9C3-87E51D34BBC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12F1D7-4477-42FB-B29A-8DCEEB200B30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F92312-457F-4E10-83A5-2DDCBBE7EF4D}">
      <dgm:prSet custT="1"/>
      <dgm:spPr>
        <a:solidFill>
          <a:srgbClr val="0B2C35"/>
        </a:solidFill>
      </dgm:spPr>
      <dgm:t>
        <a:bodyPr/>
        <a:lstStyle/>
        <a:p>
          <a:r>
            <a:rPr lang="en-US" sz="3600">
              <a:latin typeface="Lato" panose="020F0502020204030203" pitchFamily="34" charset="0"/>
            </a:rPr>
            <a:t>Prevalence</a:t>
          </a:r>
        </a:p>
      </dgm:t>
    </dgm:pt>
    <dgm:pt modelId="{19F2B122-D32E-4814-A175-0B415031CD76}" type="parTrans" cxnId="{5ED13871-AD8E-43C2-9566-9F32AEB530DC}">
      <dgm:prSet/>
      <dgm:spPr/>
      <dgm:t>
        <a:bodyPr/>
        <a:lstStyle/>
        <a:p>
          <a:endParaRPr lang="en-US"/>
        </a:p>
      </dgm:t>
    </dgm:pt>
    <dgm:pt modelId="{81CB0A74-D1C0-44F9-AC8C-ECB99AFDF319}" type="sibTrans" cxnId="{5ED13871-AD8E-43C2-9566-9F32AEB530DC}">
      <dgm:prSet/>
      <dgm:spPr/>
      <dgm:t>
        <a:bodyPr/>
        <a:lstStyle/>
        <a:p>
          <a:endParaRPr lang="en-US"/>
        </a:p>
      </dgm:t>
    </dgm:pt>
    <dgm:pt modelId="{803BE19A-6C3E-4BBB-9ADE-BBD924C07BF1}">
      <dgm:prSet custT="1"/>
      <dgm:spPr>
        <a:solidFill>
          <a:srgbClr val="0B2C35"/>
        </a:solidFill>
      </dgm:spPr>
      <dgm:t>
        <a:bodyPr/>
        <a:lstStyle/>
        <a:p>
          <a:r>
            <a:rPr lang="en-US" sz="3600">
              <a:latin typeface="Lato" panose="020F0502020204030203" pitchFamily="34" charset="0"/>
            </a:rPr>
            <a:t>Definitions</a:t>
          </a:r>
        </a:p>
      </dgm:t>
    </dgm:pt>
    <dgm:pt modelId="{209F02C3-9BA4-4BC8-9BEA-86F666C84C6E}" type="parTrans" cxnId="{FC32A8EE-7355-409F-A943-F7BFC8B095B6}">
      <dgm:prSet/>
      <dgm:spPr/>
      <dgm:t>
        <a:bodyPr/>
        <a:lstStyle/>
        <a:p>
          <a:endParaRPr lang="en-US"/>
        </a:p>
      </dgm:t>
    </dgm:pt>
    <dgm:pt modelId="{D817FD07-0269-4BC2-8941-4C724396EDB1}" type="sibTrans" cxnId="{FC32A8EE-7355-409F-A943-F7BFC8B095B6}">
      <dgm:prSet/>
      <dgm:spPr/>
      <dgm:t>
        <a:bodyPr/>
        <a:lstStyle/>
        <a:p>
          <a:endParaRPr lang="en-US"/>
        </a:p>
      </dgm:t>
    </dgm:pt>
    <dgm:pt modelId="{EDD45EBF-3C91-4DE4-9557-0272BEC5CC9F}">
      <dgm:prSet custT="1"/>
      <dgm:spPr>
        <a:solidFill>
          <a:srgbClr val="0B2C35"/>
        </a:solidFill>
      </dgm:spPr>
      <dgm:t>
        <a:bodyPr/>
        <a:lstStyle/>
        <a:p>
          <a:r>
            <a:rPr lang="en-US" sz="3600">
              <a:latin typeface="Lato" panose="020F0502020204030203" pitchFamily="34" charset="0"/>
            </a:rPr>
            <a:t>Prevention</a:t>
          </a:r>
        </a:p>
      </dgm:t>
    </dgm:pt>
    <dgm:pt modelId="{9F0D671D-F453-49AB-AA5B-8C2E8C537375}" type="parTrans" cxnId="{A91505B1-8A97-4C73-B013-1F6BD61B987F}">
      <dgm:prSet/>
      <dgm:spPr/>
      <dgm:t>
        <a:bodyPr/>
        <a:lstStyle/>
        <a:p>
          <a:endParaRPr lang="en-US"/>
        </a:p>
      </dgm:t>
    </dgm:pt>
    <dgm:pt modelId="{C96F4259-39F3-472B-AFDA-79859E038988}" type="sibTrans" cxnId="{A91505B1-8A97-4C73-B013-1F6BD61B987F}">
      <dgm:prSet/>
      <dgm:spPr/>
      <dgm:t>
        <a:bodyPr/>
        <a:lstStyle/>
        <a:p>
          <a:endParaRPr lang="en-US"/>
        </a:p>
      </dgm:t>
    </dgm:pt>
    <dgm:pt modelId="{345140C0-290A-434D-B4D3-177C464BC49B}">
      <dgm:prSet custT="1"/>
      <dgm:spPr>
        <a:solidFill>
          <a:srgbClr val="0B2C35"/>
        </a:solidFill>
      </dgm:spPr>
      <dgm:t>
        <a:bodyPr/>
        <a:lstStyle/>
        <a:p>
          <a:r>
            <a:rPr lang="en-US" sz="3600">
              <a:latin typeface="Lato" panose="020F0502020204030203" pitchFamily="34" charset="0"/>
            </a:rPr>
            <a:t>Laws on sexual cyberbullying</a:t>
          </a:r>
        </a:p>
      </dgm:t>
    </dgm:pt>
    <dgm:pt modelId="{0E5B11E0-AA3B-4F43-837C-6A4D2627D6FF}" type="parTrans" cxnId="{51E714A1-D1A8-4D98-8044-057F3332B3C0}">
      <dgm:prSet/>
      <dgm:spPr/>
      <dgm:t>
        <a:bodyPr/>
        <a:lstStyle/>
        <a:p>
          <a:endParaRPr lang="en-US"/>
        </a:p>
      </dgm:t>
    </dgm:pt>
    <dgm:pt modelId="{8347CC27-52C4-4D5D-924F-D22EF80E502F}" type="sibTrans" cxnId="{51E714A1-D1A8-4D98-8044-057F3332B3C0}">
      <dgm:prSet/>
      <dgm:spPr/>
      <dgm:t>
        <a:bodyPr/>
        <a:lstStyle/>
        <a:p>
          <a:endParaRPr lang="en-US"/>
        </a:p>
      </dgm:t>
    </dgm:pt>
    <dgm:pt modelId="{6840B43E-74FA-4F95-8EC2-5F74D7798C68}">
      <dgm:prSet custT="1"/>
      <dgm:spPr>
        <a:solidFill>
          <a:srgbClr val="0B2C35"/>
        </a:solidFill>
      </dgm:spPr>
      <dgm:t>
        <a:bodyPr/>
        <a:lstStyle/>
        <a:p>
          <a:r>
            <a:rPr lang="en-US" sz="3600">
              <a:latin typeface="Lato" panose="020F0502020204030203" pitchFamily="34" charset="0"/>
            </a:rPr>
            <a:t>Available resources</a:t>
          </a:r>
        </a:p>
      </dgm:t>
    </dgm:pt>
    <dgm:pt modelId="{9A9956A8-405B-4D55-B5D2-2DBEEFE93C13}" type="parTrans" cxnId="{12BC90DD-3773-4B84-BAB5-D9A0A64908C5}">
      <dgm:prSet/>
      <dgm:spPr/>
      <dgm:t>
        <a:bodyPr/>
        <a:lstStyle/>
        <a:p>
          <a:endParaRPr lang="en-US"/>
        </a:p>
      </dgm:t>
    </dgm:pt>
    <dgm:pt modelId="{FD67B9DA-C584-4874-8DC7-8DC1E4AD2C84}" type="sibTrans" cxnId="{12BC90DD-3773-4B84-BAB5-D9A0A64908C5}">
      <dgm:prSet/>
      <dgm:spPr/>
      <dgm:t>
        <a:bodyPr/>
        <a:lstStyle/>
        <a:p>
          <a:endParaRPr lang="en-US"/>
        </a:p>
      </dgm:t>
    </dgm:pt>
    <dgm:pt modelId="{F6A05EEB-0EF3-4EEE-99E1-D5B519AF9F05}">
      <dgm:prSet custT="1"/>
      <dgm:spPr>
        <a:solidFill>
          <a:srgbClr val="0B2C35"/>
        </a:solidFill>
      </dgm:spPr>
      <dgm:t>
        <a:bodyPr/>
        <a:lstStyle/>
        <a:p>
          <a:r>
            <a:rPr lang="en-US" sz="3600">
              <a:latin typeface="Lato" panose="020F0502020204030203" pitchFamily="34" charset="0"/>
            </a:rPr>
            <a:t>Risk and protective factors</a:t>
          </a:r>
        </a:p>
      </dgm:t>
    </dgm:pt>
    <dgm:pt modelId="{3E9C5E58-0DA0-4440-BDAB-16B13A443841}" type="parTrans" cxnId="{E0A7387A-C323-4931-85A0-0C7E9655703D}">
      <dgm:prSet/>
      <dgm:spPr/>
    </dgm:pt>
    <dgm:pt modelId="{DF5EBB95-C552-4238-82FE-F9893A983D95}" type="sibTrans" cxnId="{E0A7387A-C323-4931-85A0-0C7E9655703D}">
      <dgm:prSet/>
      <dgm:spPr/>
    </dgm:pt>
    <dgm:pt modelId="{D33FA58E-DFCF-42C0-AF5D-E8A700EA7104}" type="pres">
      <dgm:prSet presAssocID="{6012F1D7-4477-42FB-B29A-8DCEEB200B30}" presName="diagram" presStyleCnt="0">
        <dgm:presLayoutVars>
          <dgm:dir/>
          <dgm:resizeHandles val="exact"/>
        </dgm:presLayoutVars>
      </dgm:prSet>
      <dgm:spPr/>
    </dgm:pt>
    <dgm:pt modelId="{23450ACF-4998-4947-BD34-A2C50748EC5D}" type="pres">
      <dgm:prSet presAssocID="{6FF92312-457F-4E10-83A5-2DDCBBE7EF4D}" presName="node" presStyleLbl="node1" presStyleIdx="0" presStyleCnt="6">
        <dgm:presLayoutVars>
          <dgm:bulletEnabled val="1"/>
        </dgm:presLayoutVars>
      </dgm:prSet>
      <dgm:spPr/>
    </dgm:pt>
    <dgm:pt modelId="{FCDDA5F7-72FC-4211-B83B-092BEB8F2B63}" type="pres">
      <dgm:prSet presAssocID="{81CB0A74-D1C0-44F9-AC8C-ECB99AFDF319}" presName="sibTrans" presStyleCnt="0"/>
      <dgm:spPr/>
    </dgm:pt>
    <dgm:pt modelId="{267F96A0-FC7E-4123-83CD-F345AD1179FA}" type="pres">
      <dgm:prSet presAssocID="{803BE19A-6C3E-4BBB-9ADE-BBD924C07BF1}" presName="node" presStyleLbl="node1" presStyleIdx="1" presStyleCnt="6">
        <dgm:presLayoutVars>
          <dgm:bulletEnabled val="1"/>
        </dgm:presLayoutVars>
      </dgm:prSet>
      <dgm:spPr/>
    </dgm:pt>
    <dgm:pt modelId="{CCAAF357-0A5B-47AA-8A3B-955F7434BA6B}" type="pres">
      <dgm:prSet presAssocID="{D817FD07-0269-4BC2-8941-4C724396EDB1}" presName="sibTrans" presStyleCnt="0"/>
      <dgm:spPr/>
    </dgm:pt>
    <dgm:pt modelId="{DBF2CE31-F3A4-4C5C-97A1-413A466FBA13}" type="pres">
      <dgm:prSet presAssocID="{F6A05EEB-0EF3-4EEE-99E1-D5B519AF9F05}" presName="node" presStyleLbl="node1" presStyleIdx="2" presStyleCnt="6">
        <dgm:presLayoutVars>
          <dgm:bulletEnabled val="1"/>
        </dgm:presLayoutVars>
      </dgm:prSet>
      <dgm:spPr/>
    </dgm:pt>
    <dgm:pt modelId="{BE5EC641-566E-4CD4-A0BE-787555EF4CEB}" type="pres">
      <dgm:prSet presAssocID="{DF5EBB95-C552-4238-82FE-F9893A983D95}" presName="sibTrans" presStyleCnt="0"/>
      <dgm:spPr/>
    </dgm:pt>
    <dgm:pt modelId="{135B7F45-F13C-408A-9D3E-A0D1E8406DA2}" type="pres">
      <dgm:prSet presAssocID="{EDD45EBF-3C91-4DE4-9557-0272BEC5CC9F}" presName="node" presStyleLbl="node1" presStyleIdx="3" presStyleCnt="6" custLinFactNeighborX="0" custLinFactNeighborY="595">
        <dgm:presLayoutVars>
          <dgm:bulletEnabled val="1"/>
        </dgm:presLayoutVars>
      </dgm:prSet>
      <dgm:spPr/>
    </dgm:pt>
    <dgm:pt modelId="{196EF2BC-280F-4AC9-B8CD-A2D99B9D68EE}" type="pres">
      <dgm:prSet presAssocID="{C96F4259-39F3-472B-AFDA-79859E038988}" presName="sibTrans" presStyleCnt="0"/>
      <dgm:spPr/>
    </dgm:pt>
    <dgm:pt modelId="{E7860ED0-DABE-48A1-BEAB-CF99FDB40364}" type="pres">
      <dgm:prSet presAssocID="{345140C0-290A-434D-B4D3-177C464BC49B}" presName="node" presStyleLbl="node1" presStyleIdx="4" presStyleCnt="6">
        <dgm:presLayoutVars>
          <dgm:bulletEnabled val="1"/>
        </dgm:presLayoutVars>
      </dgm:prSet>
      <dgm:spPr/>
    </dgm:pt>
    <dgm:pt modelId="{138032F9-F236-40FC-8D17-1647A467D3D0}" type="pres">
      <dgm:prSet presAssocID="{8347CC27-52C4-4D5D-924F-D22EF80E502F}" presName="sibTrans" presStyleCnt="0"/>
      <dgm:spPr/>
    </dgm:pt>
    <dgm:pt modelId="{5601B44D-C9A6-4047-ACAD-AA9D191E3C9B}" type="pres">
      <dgm:prSet presAssocID="{6840B43E-74FA-4F95-8EC2-5F74D7798C68}" presName="node" presStyleLbl="node1" presStyleIdx="5" presStyleCnt="6">
        <dgm:presLayoutVars>
          <dgm:bulletEnabled val="1"/>
        </dgm:presLayoutVars>
      </dgm:prSet>
      <dgm:spPr/>
    </dgm:pt>
  </dgm:ptLst>
  <dgm:cxnLst>
    <dgm:cxn modelId="{2652F45A-9CE4-4FB9-B32E-66C60B553EEE}" type="presOf" srcId="{6FF92312-457F-4E10-83A5-2DDCBBE7EF4D}" destId="{23450ACF-4998-4947-BD34-A2C50748EC5D}" srcOrd="0" destOrd="0" presId="urn:microsoft.com/office/officeart/2005/8/layout/default"/>
    <dgm:cxn modelId="{7C299B6B-CBA4-461D-B688-78F43434B7FE}" type="presOf" srcId="{6012F1D7-4477-42FB-B29A-8DCEEB200B30}" destId="{D33FA58E-DFCF-42C0-AF5D-E8A700EA7104}" srcOrd="0" destOrd="0" presId="urn:microsoft.com/office/officeart/2005/8/layout/default"/>
    <dgm:cxn modelId="{5ED13871-AD8E-43C2-9566-9F32AEB530DC}" srcId="{6012F1D7-4477-42FB-B29A-8DCEEB200B30}" destId="{6FF92312-457F-4E10-83A5-2DDCBBE7EF4D}" srcOrd="0" destOrd="0" parTransId="{19F2B122-D32E-4814-A175-0B415031CD76}" sibTransId="{81CB0A74-D1C0-44F9-AC8C-ECB99AFDF319}"/>
    <dgm:cxn modelId="{E0A7387A-C323-4931-85A0-0C7E9655703D}" srcId="{6012F1D7-4477-42FB-B29A-8DCEEB200B30}" destId="{F6A05EEB-0EF3-4EEE-99E1-D5B519AF9F05}" srcOrd="2" destOrd="0" parTransId="{3E9C5E58-0DA0-4440-BDAB-16B13A443841}" sibTransId="{DF5EBB95-C552-4238-82FE-F9893A983D95}"/>
    <dgm:cxn modelId="{51353580-0888-497B-82FF-4A924EEE8802}" type="presOf" srcId="{F6A05EEB-0EF3-4EEE-99E1-D5B519AF9F05}" destId="{DBF2CE31-F3A4-4C5C-97A1-413A466FBA13}" srcOrd="0" destOrd="0" presId="urn:microsoft.com/office/officeart/2005/8/layout/default"/>
    <dgm:cxn modelId="{A793A291-8436-49FB-8C52-B1601149B9FA}" type="presOf" srcId="{6840B43E-74FA-4F95-8EC2-5F74D7798C68}" destId="{5601B44D-C9A6-4047-ACAD-AA9D191E3C9B}" srcOrd="0" destOrd="0" presId="urn:microsoft.com/office/officeart/2005/8/layout/default"/>
    <dgm:cxn modelId="{51E714A1-D1A8-4D98-8044-057F3332B3C0}" srcId="{6012F1D7-4477-42FB-B29A-8DCEEB200B30}" destId="{345140C0-290A-434D-B4D3-177C464BC49B}" srcOrd="4" destOrd="0" parTransId="{0E5B11E0-AA3B-4F43-837C-6A4D2627D6FF}" sibTransId="{8347CC27-52C4-4D5D-924F-D22EF80E502F}"/>
    <dgm:cxn modelId="{571550B0-80AE-4209-B16B-6CE37674F736}" type="presOf" srcId="{345140C0-290A-434D-B4D3-177C464BC49B}" destId="{E7860ED0-DABE-48A1-BEAB-CF99FDB40364}" srcOrd="0" destOrd="0" presId="urn:microsoft.com/office/officeart/2005/8/layout/default"/>
    <dgm:cxn modelId="{A91505B1-8A97-4C73-B013-1F6BD61B987F}" srcId="{6012F1D7-4477-42FB-B29A-8DCEEB200B30}" destId="{EDD45EBF-3C91-4DE4-9557-0272BEC5CC9F}" srcOrd="3" destOrd="0" parTransId="{9F0D671D-F453-49AB-AA5B-8C2E8C537375}" sibTransId="{C96F4259-39F3-472B-AFDA-79859E038988}"/>
    <dgm:cxn modelId="{12BC90DD-3773-4B84-BAB5-D9A0A64908C5}" srcId="{6012F1D7-4477-42FB-B29A-8DCEEB200B30}" destId="{6840B43E-74FA-4F95-8EC2-5F74D7798C68}" srcOrd="5" destOrd="0" parTransId="{9A9956A8-405B-4D55-B5D2-2DBEEFE93C13}" sibTransId="{FD67B9DA-C584-4874-8DC7-8DC1E4AD2C84}"/>
    <dgm:cxn modelId="{427C8FE3-3AE4-4A4B-8DBD-7457140407A3}" type="presOf" srcId="{803BE19A-6C3E-4BBB-9ADE-BBD924C07BF1}" destId="{267F96A0-FC7E-4123-83CD-F345AD1179FA}" srcOrd="0" destOrd="0" presId="urn:microsoft.com/office/officeart/2005/8/layout/default"/>
    <dgm:cxn modelId="{FC32A8EE-7355-409F-A943-F7BFC8B095B6}" srcId="{6012F1D7-4477-42FB-B29A-8DCEEB200B30}" destId="{803BE19A-6C3E-4BBB-9ADE-BBD924C07BF1}" srcOrd="1" destOrd="0" parTransId="{209F02C3-9BA4-4BC8-9BEA-86F666C84C6E}" sibTransId="{D817FD07-0269-4BC2-8941-4C724396EDB1}"/>
    <dgm:cxn modelId="{91EA66FA-9506-408B-B095-74C895D78ABE}" type="presOf" srcId="{EDD45EBF-3C91-4DE4-9557-0272BEC5CC9F}" destId="{135B7F45-F13C-408A-9D3E-A0D1E8406DA2}" srcOrd="0" destOrd="0" presId="urn:microsoft.com/office/officeart/2005/8/layout/default"/>
    <dgm:cxn modelId="{C54D854A-3AB7-44B0-919C-95CC49B8F191}" type="presParOf" srcId="{D33FA58E-DFCF-42C0-AF5D-E8A700EA7104}" destId="{23450ACF-4998-4947-BD34-A2C50748EC5D}" srcOrd="0" destOrd="0" presId="urn:microsoft.com/office/officeart/2005/8/layout/default"/>
    <dgm:cxn modelId="{D7B7114C-03A3-4E1D-963D-2204B7F2E3A1}" type="presParOf" srcId="{D33FA58E-DFCF-42C0-AF5D-E8A700EA7104}" destId="{FCDDA5F7-72FC-4211-B83B-092BEB8F2B63}" srcOrd="1" destOrd="0" presId="urn:microsoft.com/office/officeart/2005/8/layout/default"/>
    <dgm:cxn modelId="{0268A984-46F2-4FFD-B1D4-4ABCA494FA58}" type="presParOf" srcId="{D33FA58E-DFCF-42C0-AF5D-E8A700EA7104}" destId="{267F96A0-FC7E-4123-83CD-F345AD1179FA}" srcOrd="2" destOrd="0" presId="urn:microsoft.com/office/officeart/2005/8/layout/default"/>
    <dgm:cxn modelId="{92733439-89BB-4754-8F3E-5E80C783A35F}" type="presParOf" srcId="{D33FA58E-DFCF-42C0-AF5D-E8A700EA7104}" destId="{CCAAF357-0A5B-47AA-8A3B-955F7434BA6B}" srcOrd="3" destOrd="0" presId="urn:microsoft.com/office/officeart/2005/8/layout/default"/>
    <dgm:cxn modelId="{3DCBBE4B-22F0-4A33-BF7E-E67B27073030}" type="presParOf" srcId="{D33FA58E-DFCF-42C0-AF5D-E8A700EA7104}" destId="{DBF2CE31-F3A4-4C5C-97A1-413A466FBA13}" srcOrd="4" destOrd="0" presId="urn:microsoft.com/office/officeart/2005/8/layout/default"/>
    <dgm:cxn modelId="{DC570FA0-9DFF-4AFC-B394-30EE42881228}" type="presParOf" srcId="{D33FA58E-DFCF-42C0-AF5D-E8A700EA7104}" destId="{BE5EC641-566E-4CD4-A0BE-787555EF4CEB}" srcOrd="5" destOrd="0" presId="urn:microsoft.com/office/officeart/2005/8/layout/default"/>
    <dgm:cxn modelId="{6FE01552-4CE0-4B1E-B390-5C40C18B1873}" type="presParOf" srcId="{D33FA58E-DFCF-42C0-AF5D-E8A700EA7104}" destId="{135B7F45-F13C-408A-9D3E-A0D1E8406DA2}" srcOrd="6" destOrd="0" presId="urn:microsoft.com/office/officeart/2005/8/layout/default"/>
    <dgm:cxn modelId="{CE220352-89D4-4EA5-A356-FD93D16E347F}" type="presParOf" srcId="{D33FA58E-DFCF-42C0-AF5D-E8A700EA7104}" destId="{196EF2BC-280F-4AC9-B8CD-A2D99B9D68EE}" srcOrd="7" destOrd="0" presId="urn:microsoft.com/office/officeart/2005/8/layout/default"/>
    <dgm:cxn modelId="{5A276C06-69E6-4D51-8C40-E86BD10F11A6}" type="presParOf" srcId="{D33FA58E-DFCF-42C0-AF5D-E8A700EA7104}" destId="{E7860ED0-DABE-48A1-BEAB-CF99FDB40364}" srcOrd="8" destOrd="0" presId="urn:microsoft.com/office/officeart/2005/8/layout/default"/>
    <dgm:cxn modelId="{7DF0516C-580F-462B-A6D8-BEB96238593B}" type="presParOf" srcId="{D33FA58E-DFCF-42C0-AF5D-E8A700EA7104}" destId="{138032F9-F236-40FC-8D17-1647A467D3D0}" srcOrd="9" destOrd="0" presId="urn:microsoft.com/office/officeart/2005/8/layout/default"/>
    <dgm:cxn modelId="{1170E8A1-86E9-4BF5-9486-1B003043FEB5}" type="presParOf" srcId="{D33FA58E-DFCF-42C0-AF5D-E8A700EA7104}" destId="{5601B44D-C9A6-4047-ACAD-AA9D191E3C9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AD9851-01A6-4B68-B756-F9D57C88E07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0E6398-434C-4513-81C7-A4001A96DEA7}">
      <dgm:prSet phldrT="[Text]"/>
      <dgm:spPr>
        <a:solidFill>
          <a:srgbClr val="D1E4E3"/>
        </a:solidFill>
      </dgm:spPr>
      <dgm:t>
        <a:bodyPr/>
        <a:lstStyle/>
        <a:p>
          <a:r>
            <a:rPr lang="en-US">
              <a:solidFill>
                <a:srgbClr val="0B2C3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Vulnerable populations are at a higher risk of unhealthy relationships. </a:t>
          </a:r>
        </a:p>
      </dgm:t>
    </dgm:pt>
    <dgm:pt modelId="{6B95A72B-E4D4-4397-B75D-D10B2211442B}" type="parTrans" cxnId="{79FAF1EE-0868-4F34-A3DB-1A564595E695}">
      <dgm:prSet/>
      <dgm:spPr/>
      <dgm:t>
        <a:bodyPr/>
        <a:lstStyle/>
        <a:p>
          <a:endParaRPr lang="en-US"/>
        </a:p>
      </dgm:t>
    </dgm:pt>
    <dgm:pt modelId="{0625279D-71E5-4760-BB3F-2CEFFDF543F8}" type="sibTrans" cxnId="{79FAF1EE-0868-4F34-A3DB-1A564595E695}">
      <dgm:prSet/>
      <dgm:spPr/>
      <dgm:t>
        <a:bodyPr/>
        <a:lstStyle/>
        <a:p>
          <a:endParaRPr lang="en-US"/>
        </a:p>
      </dgm:t>
    </dgm:pt>
    <dgm:pt modelId="{DC67AD25-8B51-4A39-8477-E398F335B8F5}">
      <dgm:prSet phldrT="[Text]"/>
      <dgm:spPr>
        <a:solidFill>
          <a:srgbClr val="63BAB0"/>
        </a:solidFill>
      </dgm:spPr>
      <dgm:t>
        <a:bodyPr/>
        <a:lstStyle/>
        <a:p>
          <a:r>
            <a:rPr lang="en-US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Current research and resources focused on preventing </a:t>
          </a:r>
          <a:r>
            <a:rPr lang="en-US" u="sng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un</a:t>
          </a:r>
          <a:r>
            <a:rPr lang="en-US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healthy relationships.</a:t>
          </a:r>
        </a:p>
      </dgm:t>
    </dgm:pt>
    <dgm:pt modelId="{423A55C9-8636-465E-8494-A612BDBB30EE}" type="parTrans" cxnId="{F1ED61A3-9D17-4267-AD74-B642B7C088F7}">
      <dgm:prSet/>
      <dgm:spPr/>
      <dgm:t>
        <a:bodyPr/>
        <a:lstStyle/>
        <a:p>
          <a:endParaRPr lang="en-US"/>
        </a:p>
      </dgm:t>
    </dgm:pt>
    <dgm:pt modelId="{ABFFF12F-9225-4CD6-83BD-A0EFD51565E2}" type="sibTrans" cxnId="{F1ED61A3-9D17-4267-AD74-B642B7C088F7}">
      <dgm:prSet/>
      <dgm:spPr/>
      <dgm:t>
        <a:bodyPr/>
        <a:lstStyle/>
        <a:p>
          <a:endParaRPr lang="en-US"/>
        </a:p>
      </dgm:t>
    </dgm:pt>
    <dgm:pt modelId="{54927739-7079-47EA-9CA0-CDA61B2E436D}">
      <dgm:prSet phldrT="[Text]"/>
      <dgm:spPr>
        <a:solidFill>
          <a:srgbClr val="0B2C35"/>
        </a:solidFill>
      </dgm:spPr>
      <dgm:t>
        <a:bodyPr/>
        <a:lstStyle/>
        <a:p>
          <a:r>
            <a:rPr lang="en-US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Youth and professionals noted the importance of communication, boundaries/limits, and shared power.</a:t>
          </a:r>
        </a:p>
      </dgm:t>
    </dgm:pt>
    <dgm:pt modelId="{8200C431-CCD5-497E-8EB5-E07DE80C3CF4}" type="parTrans" cxnId="{194DD526-F978-4B72-B6C7-1199A670CC3F}">
      <dgm:prSet/>
      <dgm:spPr/>
      <dgm:t>
        <a:bodyPr/>
        <a:lstStyle/>
        <a:p>
          <a:endParaRPr lang="en-US"/>
        </a:p>
      </dgm:t>
    </dgm:pt>
    <dgm:pt modelId="{09879C47-B252-4957-B8A8-17402E807A3E}" type="sibTrans" cxnId="{194DD526-F978-4B72-B6C7-1199A670CC3F}">
      <dgm:prSet/>
      <dgm:spPr/>
      <dgm:t>
        <a:bodyPr/>
        <a:lstStyle/>
        <a:p>
          <a:endParaRPr lang="en-US"/>
        </a:p>
      </dgm:t>
    </dgm:pt>
    <dgm:pt modelId="{64DC8238-4AEC-2041-B26C-5C82B7EFC958}">
      <dgm:prSet/>
      <dgm:spPr>
        <a:solidFill>
          <a:srgbClr val="007272"/>
        </a:solidFill>
      </dgm:spPr>
      <dgm:t>
        <a:bodyPr/>
        <a:lstStyle/>
        <a:p>
          <a:r>
            <a:rPr lang="en-US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There is a lack of information on how to form a healthy relationship. </a:t>
          </a:r>
        </a:p>
      </dgm:t>
    </dgm:pt>
    <dgm:pt modelId="{38937410-EBA4-D942-9EAB-0BF85A2AF41E}" type="parTrans" cxnId="{63645430-0FB6-4543-A9FE-A7BF55A088AC}">
      <dgm:prSet/>
      <dgm:spPr/>
      <dgm:t>
        <a:bodyPr/>
        <a:lstStyle/>
        <a:p>
          <a:endParaRPr lang="en-US"/>
        </a:p>
      </dgm:t>
    </dgm:pt>
    <dgm:pt modelId="{B51257D4-A108-C040-8140-2F9E2DD3A955}" type="sibTrans" cxnId="{63645430-0FB6-4543-A9FE-A7BF55A088AC}">
      <dgm:prSet/>
      <dgm:spPr/>
      <dgm:t>
        <a:bodyPr/>
        <a:lstStyle/>
        <a:p>
          <a:endParaRPr lang="en-US"/>
        </a:p>
      </dgm:t>
    </dgm:pt>
    <dgm:pt modelId="{EA6A7726-25F4-4F5E-A68F-7F1C3BA286F5}" type="pres">
      <dgm:prSet presAssocID="{66AD9851-01A6-4B68-B756-F9D57C88E076}" presName="Name0" presStyleCnt="0">
        <dgm:presLayoutVars>
          <dgm:chMax val="7"/>
          <dgm:chPref val="7"/>
          <dgm:dir/>
        </dgm:presLayoutVars>
      </dgm:prSet>
      <dgm:spPr/>
    </dgm:pt>
    <dgm:pt modelId="{29255B9B-DE87-4146-89CA-AC332E56FDAC}" type="pres">
      <dgm:prSet presAssocID="{66AD9851-01A6-4B68-B756-F9D57C88E076}" presName="Name1" presStyleCnt="0"/>
      <dgm:spPr/>
    </dgm:pt>
    <dgm:pt modelId="{C397B368-AB92-4E51-BBDD-3AD3A390FCCF}" type="pres">
      <dgm:prSet presAssocID="{66AD9851-01A6-4B68-B756-F9D57C88E076}" presName="cycle" presStyleCnt="0"/>
      <dgm:spPr/>
    </dgm:pt>
    <dgm:pt modelId="{68A8D71C-C6E6-4192-8336-F1DC734E1A18}" type="pres">
      <dgm:prSet presAssocID="{66AD9851-01A6-4B68-B756-F9D57C88E076}" presName="srcNode" presStyleLbl="node1" presStyleIdx="0" presStyleCnt="4"/>
      <dgm:spPr/>
    </dgm:pt>
    <dgm:pt modelId="{50DBB578-568D-4348-84FD-F963D7A25495}" type="pres">
      <dgm:prSet presAssocID="{66AD9851-01A6-4B68-B756-F9D57C88E076}" presName="conn" presStyleLbl="parChTrans1D2" presStyleIdx="0" presStyleCnt="1"/>
      <dgm:spPr/>
    </dgm:pt>
    <dgm:pt modelId="{B468FD03-B843-4E31-A1D0-16C6C101D789}" type="pres">
      <dgm:prSet presAssocID="{66AD9851-01A6-4B68-B756-F9D57C88E076}" presName="extraNode" presStyleLbl="node1" presStyleIdx="0" presStyleCnt="4"/>
      <dgm:spPr/>
    </dgm:pt>
    <dgm:pt modelId="{9451F883-0DE3-490A-ABF1-57E7A603FDC1}" type="pres">
      <dgm:prSet presAssocID="{66AD9851-01A6-4B68-B756-F9D57C88E076}" presName="dstNode" presStyleLbl="node1" presStyleIdx="0" presStyleCnt="4"/>
      <dgm:spPr/>
    </dgm:pt>
    <dgm:pt modelId="{A1256AAD-5DF1-4F57-967D-4BB1D904F683}" type="pres">
      <dgm:prSet presAssocID="{C10E6398-434C-4513-81C7-A4001A96DEA7}" presName="text_1" presStyleLbl="node1" presStyleIdx="0" presStyleCnt="4">
        <dgm:presLayoutVars>
          <dgm:bulletEnabled val="1"/>
        </dgm:presLayoutVars>
      </dgm:prSet>
      <dgm:spPr/>
    </dgm:pt>
    <dgm:pt modelId="{42C383A3-38AF-42D9-924C-A0032E650A62}" type="pres">
      <dgm:prSet presAssocID="{C10E6398-434C-4513-81C7-A4001A96DEA7}" presName="accent_1" presStyleCnt="0"/>
      <dgm:spPr/>
    </dgm:pt>
    <dgm:pt modelId="{647DEDC5-276B-4A60-AD4A-394BAE7F5DF0}" type="pres">
      <dgm:prSet presAssocID="{C10E6398-434C-4513-81C7-A4001A96DEA7}" presName="accentRepeatNode" presStyleLbl="solidFgAcc1" presStyleIdx="0" presStyleCnt="4"/>
      <dgm:spPr/>
    </dgm:pt>
    <dgm:pt modelId="{9E459E0F-5AC0-4D73-A707-EC1164991A5B}" type="pres">
      <dgm:prSet presAssocID="{DC67AD25-8B51-4A39-8477-E398F335B8F5}" presName="text_2" presStyleLbl="node1" presStyleIdx="1" presStyleCnt="4">
        <dgm:presLayoutVars>
          <dgm:bulletEnabled val="1"/>
        </dgm:presLayoutVars>
      </dgm:prSet>
      <dgm:spPr/>
    </dgm:pt>
    <dgm:pt modelId="{0582A91E-2E1B-402D-AFAB-B9607B0BA34B}" type="pres">
      <dgm:prSet presAssocID="{DC67AD25-8B51-4A39-8477-E398F335B8F5}" presName="accent_2" presStyleCnt="0"/>
      <dgm:spPr/>
    </dgm:pt>
    <dgm:pt modelId="{11F51E7D-BE05-445E-8BD1-AC0D58D116D8}" type="pres">
      <dgm:prSet presAssocID="{DC67AD25-8B51-4A39-8477-E398F335B8F5}" presName="accentRepeatNode" presStyleLbl="solidFgAcc1" presStyleIdx="1" presStyleCnt="4"/>
      <dgm:spPr/>
    </dgm:pt>
    <dgm:pt modelId="{08B1F209-BAE3-DC40-8668-DEF895DC1A45}" type="pres">
      <dgm:prSet presAssocID="{64DC8238-4AEC-2041-B26C-5C82B7EFC958}" presName="text_3" presStyleLbl="node1" presStyleIdx="2" presStyleCnt="4">
        <dgm:presLayoutVars>
          <dgm:bulletEnabled val="1"/>
        </dgm:presLayoutVars>
      </dgm:prSet>
      <dgm:spPr/>
    </dgm:pt>
    <dgm:pt modelId="{09D3011B-DB53-274B-BB8F-EDEE69B0869C}" type="pres">
      <dgm:prSet presAssocID="{64DC8238-4AEC-2041-B26C-5C82B7EFC958}" presName="accent_3" presStyleCnt="0"/>
      <dgm:spPr/>
    </dgm:pt>
    <dgm:pt modelId="{5DD43860-992D-3149-ABE4-0893731AA85E}" type="pres">
      <dgm:prSet presAssocID="{64DC8238-4AEC-2041-B26C-5C82B7EFC958}" presName="accentRepeatNode" presStyleLbl="solidFgAcc1" presStyleIdx="2" presStyleCnt="4"/>
      <dgm:spPr/>
    </dgm:pt>
    <dgm:pt modelId="{AAE9B0E6-5203-4E4B-8BDD-7D74A84E5639}" type="pres">
      <dgm:prSet presAssocID="{54927739-7079-47EA-9CA0-CDA61B2E436D}" presName="text_4" presStyleLbl="node1" presStyleIdx="3" presStyleCnt="4">
        <dgm:presLayoutVars>
          <dgm:bulletEnabled val="1"/>
        </dgm:presLayoutVars>
      </dgm:prSet>
      <dgm:spPr/>
    </dgm:pt>
    <dgm:pt modelId="{544634DD-9176-304C-A547-4EA32D40398B}" type="pres">
      <dgm:prSet presAssocID="{54927739-7079-47EA-9CA0-CDA61B2E436D}" presName="accent_4" presStyleCnt="0"/>
      <dgm:spPr/>
    </dgm:pt>
    <dgm:pt modelId="{81EE4C31-06DE-497B-91C6-85375FC73535}" type="pres">
      <dgm:prSet presAssocID="{54927739-7079-47EA-9CA0-CDA61B2E436D}" presName="accentRepeatNode" presStyleLbl="solidFgAcc1" presStyleIdx="3" presStyleCnt="4" custScaleY="90909"/>
      <dgm:spPr/>
    </dgm:pt>
  </dgm:ptLst>
  <dgm:cxnLst>
    <dgm:cxn modelId="{A417EE09-6B1F-4B1B-AE33-C6CAA757D22C}" type="presOf" srcId="{66AD9851-01A6-4B68-B756-F9D57C88E076}" destId="{EA6A7726-25F4-4F5E-A68F-7F1C3BA286F5}" srcOrd="0" destOrd="0" presId="urn:microsoft.com/office/officeart/2008/layout/VerticalCurvedList"/>
    <dgm:cxn modelId="{DD169121-6790-445C-B4F0-41BA761544C5}" type="presOf" srcId="{0625279D-71E5-4760-BB3F-2CEFFDF543F8}" destId="{50DBB578-568D-4348-84FD-F963D7A25495}" srcOrd="0" destOrd="0" presId="urn:microsoft.com/office/officeart/2008/layout/VerticalCurvedList"/>
    <dgm:cxn modelId="{194DD526-F978-4B72-B6C7-1199A670CC3F}" srcId="{66AD9851-01A6-4B68-B756-F9D57C88E076}" destId="{54927739-7079-47EA-9CA0-CDA61B2E436D}" srcOrd="3" destOrd="0" parTransId="{8200C431-CCD5-497E-8EB5-E07DE80C3CF4}" sibTransId="{09879C47-B252-4957-B8A8-17402E807A3E}"/>
    <dgm:cxn modelId="{63645430-0FB6-4543-A9FE-A7BF55A088AC}" srcId="{66AD9851-01A6-4B68-B756-F9D57C88E076}" destId="{64DC8238-4AEC-2041-B26C-5C82B7EFC958}" srcOrd="2" destOrd="0" parTransId="{38937410-EBA4-D942-9EAB-0BF85A2AF41E}" sibTransId="{B51257D4-A108-C040-8140-2F9E2DD3A955}"/>
    <dgm:cxn modelId="{4C2CEC42-4E02-A444-BE72-CCEB8262076C}" type="presOf" srcId="{64DC8238-4AEC-2041-B26C-5C82B7EFC958}" destId="{08B1F209-BAE3-DC40-8668-DEF895DC1A45}" srcOrd="0" destOrd="0" presId="urn:microsoft.com/office/officeart/2008/layout/VerticalCurvedList"/>
    <dgm:cxn modelId="{76B72D45-659C-2D46-A063-6FA11490438F}" type="presOf" srcId="{54927739-7079-47EA-9CA0-CDA61B2E436D}" destId="{AAE9B0E6-5203-4E4B-8BDD-7D74A84E5639}" srcOrd="0" destOrd="0" presId="urn:microsoft.com/office/officeart/2008/layout/VerticalCurvedList"/>
    <dgm:cxn modelId="{953ADE54-FA73-4861-A198-367EE29AC6FC}" type="presOf" srcId="{C10E6398-434C-4513-81C7-A4001A96DEA7}" destId="{A1256AAD-5DF1-4F57-967D-4BB1D904F683}" srcOrd="0" destOrd="0" presId="urn:microsoft.com/office/officeart/2008/layout/VerticalCurvedList"/>
    <dgm:cxn modelId="{F1ED61A3-9D17-4267-AD74-B642B7C088F7}" srcId="{66AD9851-01A6-4B68-B756-F9D57C88E076}" destId="{DC67AD25-8B51-4A39-8477-E398F335B8F5}" srcOrd="1" destOrd="0" parTransId="{423A55C9-8636-465E-8494-A612BDBB30EE}" sibTransId="{ABFFF12F-9225-4CD6-83BD-A0EFD51565E2}"/>
    <dgm:cxn modelId="{8A95B7D4-BFD7-4567-B271-ABE33F788398}" type="presOf" srcId="{DC67AD25-8B51-4A39-8477-E398F335B8F5}" destId="{9E459E0F-5AC0-4D73-A707-EC1164991A5B}" srcOrd="0" destOrd="0" presId="urn:microsoft.com/office/officeart/2008/layout/VerticalCurvedList"/>
    <dgm:cxn modelId="{79FAF1EE-0868-4F34-A3DB-1A564595E695}" srcId="{66AD9851-01A6-4B68-B756-F9D57C88E076}" destId="{C10E6398-434C-4513-81C7-A4001A96DEA7}" srcOrd="0" destOrd="0" parTransId="{6B95A72B-E4D4-4397-B75D-D10B2211442B}" sibTransId="{0625279D-71E5-4760-BB3F-2CEFFDF543F8}"/>
    <dgm:cxn modelId="{A407CEBC-1862-4EC8-9F24-245DEA12328E}" type="presParOf" srcId="{EA6A7726-25F4-4F5E-A68F-7F1C3BA286F5}" destId="{29255B9B-DE87-4146-89CA-AC332E56FDAC}" srcOrd="0" destOrd="0" presId="urn:microsoft.com/office/officeart/2008/layout/VerticalCurvedList"/>
    <dgm:cxn modelId="{2B186AEB-E187-437A-B58E-F0F4C8343F1F}" type="presParOf" srcId="{29255B9B-DE87-4146-89CA-AC332E56FDAC}" destId="{C397B368-AB92-4E51-BBDD-3AD3A390FCCF}" srcOrd="0" destOrd="0" presId="urn:microsoft.com/office/officeart/2008/layout/VerticalCurvedList"/>
    <dgm:cxn modelId="{5AFF69BE-251F-48D5-913B-C9135B271B29}" type="presParOf" srcId="{C397B368-AB92-4E51-BBDD-3AD3A390FCCF}" destId="{68A8D71C-C6E6-4192-8336-F1DC734E1A18}" srcOrd="0" destOrd="0" presId="urn:microsoft.com/office/officeart/2008/layout/VerticalCurvedList"/>
    <dgm:cxn modelId="{8A124CA3-BE3D-4DAF-8EF7-D66A7B7E812D}" type="presParOf" srcId="{C397B368-AB92-4E51-BBDD-3AD3A390FCCF}" destId="{50DBB578-568D-4348-84FD-F963D7A25495}" srcOrd="1" destOrd="0" presId="urn:microsoft.com/office/officeart/2008/layout/VerticalCurvedList"/>
    <dgm:cxn modelId="{AB041330-117E-4B3A-A602-47E569760624}" type="presParOf" srcId="{C397B368-AB92-4E51-BBDD-3AD3A390FCCF}" destId="{B468FD03-B843-4E31-A1D0-16C6C101D789}" srcOrd="2" destOrd="0" presId="urn:microsoft.com/office/officeart/2008/layout/VerticalCurvedList"/>
    <dgm:cxn modelId="{7C104FA4-7C67-4F0C-815C-78D6694A6F69}" type="presParOf" srcId="{C397B368-AB92-4E51-BBDD-3AD3A390FCCF}" destId="{9451F883-0DE3-490A-ABF1-57E7A603FDC1}" srcOrd="3" destOrd="0" presId="urn:microsoft.com/office/officeart/2008/layout/VerticalCurvedList"/>
    <dgm:cxn modelId="{D0C884F1-25CD-40EF-B9EC-37ABEFF61509}" type="presParOf" srcId="{29255B9B-DE87-4146-89CA-AC332E56FDAC}" destId="{A1256AAD-5DF1-4F57-967D-4BB1D904F683}" srcOrd="1" destOrd="0" presId="urn:microsoft.com/office/officeart/2008/layout/VerticalCurvedList"/>
    <dgm:cxn modelId="{728C70E6-F0B0-42AF-B932-CFBD92F02237}" type="presParOf" srcId="{29255B9B-DE87-4146-89CA-AC332E56FDAC}" destId="{42C383A3-38AF-42D9-924C-A0032E650A62}" srcOrd="2" destOrd="0" presId="urn:microsoft.com/office/officeart/2008/layout/VerticalCurvedList"/>
    <dgm:cxn modelId="{FB5E12FD-D627-4270-8DC8-86481D1395AA}" type="presParOf" srcId="{42C383A3-38AF-42D9-924C-A0032E650A62}" destId="{647DEDC5-276B-4A60-AD4A-394BAE7F5DF0}" srcOrd="0" destOrd="0" presId="urn:microsoft.com/office/officeart/2008/layout/VerticalCurvedList"/>
    <dgm:cxn modelId="{B6E871BD-A4CF-4DEE-8F86-78F929176A11}" type="presParOf" srcId="{29255B9B-DE87-4146-89CA-AC332E56FDAC}" destId="{9E459E0F-5AC0-4D73-A707-EC1164991A5B}" srcOrd="3" destOrd="0" presId="urn:microsoft.com/office/officeart/2008/layout/VerticalCurvedList"/>
    <dgm:cxn modelId="{F5722329-318B-4925-B213-793086B792B2}" type="presParOf" srcId="{29255B9B-DE87-4146-89CA-AC332E56FDAC}" destId="{0582A91E-2E1B-402D-AFAB-B9607B0BA34B}" srcOrd="4" destOrd="0" presId="urn:microsoft.com/office/officeart/2008/layout/VerticalCurvedList"/>
    <dgm:cxn modelId="{235E46D3-BA37-47A3-8A94-7F1D67B47341}" type="presParOf" srcId="{0582A91E-2E1B-402D-AFAB-B9607B0BA34B}" destId="{11F51E7D-BE05-445E-8BD1-AC0D58D116D8}" srcOrd="0" destOrd="0" presId="urn:microsoft.com/office/officeart/2008/layout/VerticalCurvedList"/>
    <dgm:cxn modelId="{248F270D-0084-C940-A8CE-2F420D7CB566}" type="presParOf" srcId="{29255B9B-DE87-4146-89CA-AC332E56FDAC}" destId="{08B1F209-BAE3-DC40-8668-DEF895DC1A45}" srcOrd="5" destOrd="0" presId="urn:microsoft.com/office/officeart/2008/layout/VerticalCurvedList"/>
    <dgm:cxn modelId="{9283DF97-E6E6-6E4A-B489-0B9764BFE9E6}" type="presParOf" srcId="{29255B9B-DE87-4146-89CA-AC332E56FDAC}" destId="{09D3011B-DB53-274B-BB8F-EDEE69B0869C}" srcOrd="6" destOrd="0" presId="urn:microsoft.com/office/officeart/2008/layout/VerticalCurvedList"/>
    <dgm:cxn modelId="{A981047A-431C-8245-8469-833DA08357C4}" type="presParOf" srcId="{09D3011B-DB53-274B-BB8F-EDEE69B0869C}" destId="{5DD43860-992D-3149-ABE4-0893731AA85E}" srcOrd="0" destOrd="0" presId="urn:microsoft.com/office/officeart/2008/layout/VerticalCurvedList"/>
    <dgm:cxn modelId="{6F77CD39-BA75-5F49-90BE-8D963748A8B0}" type="presParOf" srcId="{29255B9B-DE87-4146-89CA-AC332E56FDAC}" destId="{AAE9B0E6-5203-4E4B-8BDD-7D74A84E5639}" srcOrd="7" destOrd="0" presId="urn:microsoft.com/office/officeart/2008/layout/VerticalCurvedList"/>
    <dgm:cxn modelId="{7D5ED3A9-90AB-184C-8723-D5248677C317}" type="presParOf" srcId="{29255B9B-DE87-4146-89CA-AC332E56FDAC}" destId="{544634DD-9176-304C-A547-4EA32D40398B}" srcOrd="8" destOrd="0" presId="urn:microsoft.com/office/officeart/2008/layout/VerticalCurvedList"/>
    <dgm:cxn modelId="{492C5A05-884A-0C41-8A47-E5B3C21EFE40}" type="presParOf" srcId="{544634DD-9176-304C-A547-4EA32D40398B}" destId="{81EE4C31-06DE-497B-91C6-85375FC7353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97401F-0E7E-45BD-AB82-F1A017BF949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60103BB-A31F-4D1B-9505-D5C5143525E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>
              <a:solidFill>
                <a:srgbClr val="F9F1FB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Healthy romantic components are based on guidance from professionals who support young people and young people themselves.</a:t>
          </a:r>
        </a:p>
      </dgm:t>
    </dgm:pt>
    <dgm:pt modelId="{69DB63AE-E877-4E1A-829D-A8D630140404}" type="parTrans" cxnId="{1AA5BC57-CE4C-478E-901E-F16153442C4E}">
      <dgm:prSet/>
      <dgm:spPr/>
      <dgm:t>
        <a:bodyPr/>
        <a:lstStyle/>
        <a:p>
          <a:endParaRPr lang="en-US" sz="2000"/>
        </a:p>
      </dgm:t>
    </dgm:pt>
    <dgm:pt modelId="{5BD9E6DF-30EE-41E6-8E67-E8D6B4CDC0D9}" type="sibTrans" cxnId="{1AA5BC57-CE4C-478E-901E-F16153442C4E}">
      <dgm:prSet/>
      <dgm:spPr/>
      <dgm:t>
        <a:bodyPr/>
        <a:lstStyle/>
        <a:p>
          <a:endParaRPr lang="en-US" sz="2000"/>
        </a:p>
      </dgm:t>
    </dgm:pt>
    <dgm:pt modelId="{10FED50B-AD0C-4263-B49B-7606B43E1D7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>
              <a:solidFill>
                <a:srgbClr val="F9F1FB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Highlight the importance of cultural and systemic differences.</a:t>
          </a:r>
        </a:p>
      </dgm:t>
    </dgm:pt>
    <dgm:pt modelId="{5F1FFDD9-9528-47B9-8EDA-F2A369705650}" type="parTrans" cxnId="{72C8CA70-3EA7-4C48-8E98-F0A6681A83B4}">
      <dgm:prSet/>
      <dgm:spPr/>
      <dgm:t>
        <a:bodyPr/>
        <a:lstStyle/>
        <a:p>
          <a:endParaRPr lang="en-US" sz="2000"/>
        </a:p>
      </dgm:t>
    </dgm:pt>
    <dgm:pt modelId="{FCD8DB91-39E4-4C36-BF8F-6B98F9530452}" type="sibTrans" cxnId="{72C8CA70-3EA7-4C48-8E98-F0A6681A83B4}">
      <dgm:prSet/>
      <dgm:spPr/>
      <dgm:t>
        <a:bodyPr/>
        <a:lstStyle/>
        <a:p>
          <a:endParaRPr lang="en-US" sz="2000"/>
        </a:p>
      </dgm:t>
    </dgm:pt>
    <dgm:pt modelId="{661756F6-7877-4633-8DBC-04030FBF83C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>
              <a:solidFill>
                <a:srgbClr val="F9F1FB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Provide youth-supporting professionals tangible tips for implementing the information with young people.</a:t>
          </a:r>
        </a:p>
      </dgm:t>
    </dgm:pt>
    <dgm:pt modelId="{6DB9F932-B78E-47F3-A01A-38D1D019E379}" type="parTrans" cxnId="{02976D51-4B64-4A81-855F-C4D3068B295A}">
      <dgm:prSet/>
      <dgm:spPr/>
      <dgm:t>
        <a:bodyPr/>
        <a:lstStyle/>
        <a:p>
          <a:endParaRPr lang="en-US" sz="2000"/>
        </a:p>
      </dgm:t>
    </dgm:pt>
    <dgm:pt modelId="{2A52834C-EF31-4B37-9B51-B51A936E719D}" type="sibTrans" cxnId="{02976D51-4B64-4A81-855F-C4D3068B295A}">
      <dgm:prSet/>
      <dgm:spPr/>
      <dgm:t>
        <a:bodyPr/>
        <a:lstStyle/>
        <a:p>
          <a:endParaRPr lang="en-US" sz="2000"/>
        </a:p>
      </dgm:t>
    </dgm:pt>
    <dgm:pt modelId="{1B46E9DB-6C25-4842-828C-02DF6079C939}" type="pres">
      <dgm:prSet presAssocID="{E297401F-0E7E-45BD-AB82-F1A017BF9494}" presName="root" presStyleCnt="0">
        <dgm:presLayoutVars>
          <dgm:dir/>
          <dgm:resizeHandles val="exact"/>
        </dgm:presLayoutVars>
      </dgm:prSet>
      <dgm:spPr/>
    </dgm:pt>
    <dgm:pt modelId="{AE38D6DB-FBAE-490A-8D45-F6129E18B98E}" type="pres">
      <dgm:prSet presAssocID="{B60103BB-A31F-4D1B-9505-D5C5143525EB}" presName="compNode" presStyleCnt="0"/>
      <dgm:spPr/>
    </dgm:pt>
    <dgm:pt modelId="{6AB81D69-4942-4792-814E-9DCD0817B93D}" type="pres">
      <dgm:prSet presAssocID="{B60103BB-A31F-4D1B-9505-D5C5143525EB}" presName="bgRect" presStyleLbl="bgShp" presStyleIdx="0" presStyleCnt="3"/>
      <dgm:spPr>
        <a:solidFill>
          <a:srgbClr val="007272"/>
        </a:solidFill>
      </dgm:spPr>
    </dgm:pt>
    <dgm:pt modelId="{DBDE28E5-5D5B-47D6-9DB3-06AB4F4540C9}" type="pres">
      <dgm:prSet presAssocID="{B60103BB-A31F-4D1B-9505-D5C5143525E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AEE8A5C1-C286-43A1-AA3E-962037C35F0B}" type="pres">
      <dgm:prSet presAssocID="{B60103BB-A31F-4D1B-9505-D5C5143525EB}" presName="spaceRect" presStyleCnt="0"/>
      <dgm:spPr/>
    </dgm:pt>
    <dgm:pt modelId="{0CCAE38D-4D9E-4B67-823F-4D6A84B907BA}" type="pres">
      <dgm:prSet presAssocID="{B60103BB-A31F-4D1B-9505-D5C5143525EB}" presName="parTx" presStyleLbl="revTx" presStyleIdx="0" presStyleCnt="3">
        <dgm:presLayoutVars>
          <dgm:chMax val="0"/>
          <dgm:chPref val="0"/>
        </dgm:presLayoutVars>
      </dgm:prSet>
      <dgm:spPr/>
    </dgm:pt>
    <dgm:pt modelId="{A172459B-3E6C-4E01-8AD4-94357E0D63E1}" type="pres">
      <dgm:prSet presAssocID="{5BD9E6DF-30EE-41E6-8E67-E8D6B4CDC0D9}" presName="sibTrans" presStyleCnt="0"/>
      <dgm:spPr/>
    </dgm:pt>
    <dgm:pt modelId="{0454C6D2-6195-4C64-9FC7-4A18FED85D88}" type="pres">
      <dgm:prSet presAssocID="{10FED50B-AD0C-4263-B49B-7606B43E1D75}" presName="compNode" presStyleCnt="0"/>
      <dgm:spPr/>
    </dgm:pt>
    <dgm:pt modelId="{04A4CAFD-A5CB-4458-A556-5E9B0A2D719F}" type="pres">
      <dgm:prSet presAssocID="{10FED50B-AD0C-4263-B49B-7606B43E1D75}" presName="bgRect" presStyleLbl="bgShp" presStyleIdx="1" presStyleCnt="3"/>
      <dgm:spPr>
        <a:solidFill>
          <a:srgbClr val="007272"/>
        </a:solidFill>
      </dgm:spPr>
    </dgm:pt>
    <dgm:pt modelId="{08D095E7-4315-47C0-996D-2F39D90F9B28}" type="pres">
      <dgm:prSet presAssocID="{10FED50B-AD0C-4263-B49B-7606B43E1D7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DA17C258-6940-4612-8F92-80DC4DD5CB18}" type="pres">
      <dgm:prSet presAssocID="{10FED50B-AD0C-4263-B49B-7606B43E1D75}" presName="spaceRect" presStyleCnt="0"/>
      <dgm:spPr/>
    </dgm:pt>
    <dgm:pt modelId="{B526DA5F-7D1E-4309-9B7C-53F177EC6D45}" type="pres">
      <dgm:prSet presAssocID="{10FED50B-AD0C-4263-B49B-7606B43E1D75}" presName="parTx" presStyleLbl="revTx" presStyleIdx="1" presStyleCnt="3">
        <dgm:presLayoutVars>
          <dgm:chMax val="0"/>
          <dgm:chPref val="0"/>
        </dgm:presLayoutVars>
      </dgm:prSet>
      <dgm:spPr/>
    </dgm:pt>
    <dgm:pt modelId="{097C5C91-612E-4A82-8D29-243AC51DA1CE}" type="pres">
      <dgm:prSet presAssocID="{FCD8DB91-39E4-4C36-BF8F-6B98F9530452}" presName="sibTrans" presStyleCnt="0"/>
      <dgm:spPr/>
    </dgm:pt>
    <dgm:pt modelId="{ECE10863-15B6-478B-801A-85CE75CC5573}" type="pres">
      <dgm:prSet presAssocID="{661756F6-7877-4633-8DBC-04030FBF83C6}" presName="compNode" presStyleCnt="0"/>
      <dgm:spPr/>
    </dgm:pt>
    <dgm:pt modelId="{C65CFB58-68E2-42D3-9F9B-404F58C91A65}" type="pres">
      <dgm:prSet presAssocID="{661756F6-7877-4633-8DBC-04030FBF83C6}" presName="bgRect" presStyleLbl="bgShp" presStyleIdx="2" presStyleCnt="3"/>
      <dgm:spPr>
        <a:solidFill>
          <a:srgbClr val="007272"/>
        </a:solidFill>
      </dgm:spPr>
    </dgm:pt>
    <dgm:pt modelId="{7459BAFC-BB56-4520-857A-10C596188EB6}" type="pres">
      <dgm:prSet presAssocID="{661756F6-7877-4633-8DBC-04030FBF83C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71072DDF-9D9F-4C83-8AAD-2C4B3E66DD5A}" type="pres">
      <dgm:prSet presAssocID="{661756F6-7877-4633-8DBC-04030FBF83C6}" presName="spaceRect" presStyleCnt="0"/>
      <dgm:spPr/>
    </dgm:pt>
    <dgm:pt modelId="{25406900-8182-45F9-B17B-DA52536C6CC0}" type="pres">
      <dgm:prSet presAssocID="{661756F6-7877-4633-8DBC-04030FBF83C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4898A4C-DA5E-4E79-935F-62757A853D08}" type="presOf" srcId="{10FED50B-AD0C-4263-B49B-7606B43E1D75}" destId="{B526DA5F-7D1E-4309-9B7C-53F177EC6D45}" srcOrd="0" destOrd="0" presId="urn:microsoft.com/office/officeart/2018/2/layout/IconVerticalSolidList"/>
    <dgm:cxn modelId="{02976D51-4B64-4A81-855F-C4D3068B295A}" srcId="{E297401F-0E7E-45BD-AB82-F1A017BF9494}" destId="{661756F6-7877-4633-8DBC-04030FBF83C6}" srcOrd="2" destOrd="0" parTransId="{6DB9F932-B78E-47F3-A01A-38D1D019E379}" sibTransId="{2A52834C-EF31-4B37-9B51-B51A936E719D}"/>
    <dgm:cxn modelId="{1AA5BC57-CE4C-478E-901E-F16153442C4E}" srcId="{E297401F-0E7E-45BD-AB82-F1A017BF9494}" destId="{B60103BB-A31F-4D1B-9505-D5C5143525EB}" srcOrd="0" destOrd="0" parTransId="{69DB63AE-E877-4E1A-829D-A8D630140404}" sibTransId="{5BD9E6DF-30EE-41E6-8E67-E8D6B4CDC0D9}"/>
    <dgm:cxn modelId="{72C8CA70-3EA7-4C48-8E98-F0A6681A83B4}" srcId="{E297401F-0E7E-45BD-AB82-F1A017BF9494}" destId="{10FED50B-AD0C-4263-B49B-7606B43E1D75}" srcOrd="1" destOrd="0" parTransId="{5F1FFDD9-9528-47B9-8EDA-F2A369705650}" sibTransId="{FCD8DB91-39E4-4C36-BF8F-6B98F9530452}"/>
    <dgm:cxn modelId="{C3B2C971-31D2-401C-B665-1CE88F04306E}" type="presOf" srcId="{661756F6-7877-4633-8DBC-04030FBF83C6}" destId="{25406900-8182-45F9-B17B-DA52536C6CC0}" srcOrd="0" destOrd="0" presId="urn:microsoft.com/office/officeart/2018/2/layout/IconVerticalSolidList"/>
    <dgm:cxn modelId="{83428A96-9AC7-4D0A-9A06-B969ADB63910}" type="presOf" srcId="{E297401F-0E7E-45BD-AB82-F1A017BF9494}" destId="{1B46E9DB-6C25-4842-828C-02DF6079C939}" srcOrd="0" destOrd="0" presId="urn:microsoft.com/office/officeart/2018/2/layout/IconVerticalSolidList"/>
    <dgm:cxn modelId="{ACADE5FA-E436-4D81-8913-4A7AFB085161}" type="presOf" srcId="{B60103BB-A31F-4D1B-9505-D5C5143525EB}" destId="{0CCAE38D-4D9E-4B67-823F-4D6A84B907BA}" srcOrd="0" destOrd="0" presId="urn:microsoft.com/office/officeart/2018/2/layout/IconVerticalSolidList"/>
    <dgm:cxn modelId="{C814F2CA-1444-4634-9C17-4CDAC856CC63}" type="presParOf" srcId="{1B46E9DB-6C25-4842-828C-02DF6079C939}" destId="{AE38D6DB-FBAE-490A-8D45-F6129E18B98E}" srcOrd="0" destOrd="0" presId="urn:microsoft.com/office/officeart/2018/2/layout/IconVerticalSolidList"/>
    <dgm:cxn modelId="{0D10AF9C-71FF-4CB2-A5FA-59D795EF9B9A}" type="presParOf" srcId="{AE38D6DB-FBAE-490A-8D45-F6129E18B98E}" destId="{6AB81D69-4942-4792-814E-9DCD0817B93D}" srcOrd="0" destOrd="0" presId="urn:microsoft.com/office/officeart/2018/2/layout/IconVerticalSolidList"/>
    <dgm:cxn modelId="{2922ECCB-FC38-41DB-B4E6-931CE55F05A2}" type="presParOf" srcId="{AE38D6DB-FBAE-490A-8D45-F6129E18B98E}" destId="{DBDE28E5-5D5B-47D6-9DB3-06AB4F4540C9}" srcOrd="1" destOrd="0" presId="urn:microsoft.com/office/officeart/2018/2/layout/IconVerticalSolidList"/>
    <dgm:cxn modelId="{2619A76A-200A-41A6-89DD-B9961DFD7D02}" type="presParOf" srcId="{AE38D6DB-FBAE-490A-8D45-F6129E18B98E}" destId="{AEE8A5C1-C286-43A1-AA3E-962037C35F0B}" srcOrd="2" destOrd="0" presId="urn:microsoft.com/office/officeart/2018/2/layout/IconVerticalSolidList"/>
    <dgm:cxn modelId="{2641D2D0-30F5-434D-87EC-B28C73F5C934}" type="presParOf" srcId="{AE38D6DB-FBAE-490A-8D45-F6129E18B98E}" destId="{0CCAE38D-4D9E-4B67-823F-4D6A84B907BA}" srcOrd="3" destOrd="0" presId="urn:microsoft.com/office/officeart/2018/2/layout/IconVerticalSolidList"/>
    <dgm:cxn modelId="{563A48AB-E32B-4622-B479-7145D8F6790A}" type="presParOf" srcId="{1B46E9DB-6C25-4842-828C-02DF6079C939}" destId="{A172459B-3E6C-4E01-8AD4-94357E0D63E1}" srcOrd="1" destOrd="0" presId="urn:microsoft.com/office/officeart/2018/2/layout/IconVerticalSolidList"/>
    <dgm:cxn modelId="{F72184E0-5F55-433A-9DAA-26E652B9234D}" type="presParOf" srcId="{1B46E9DB-6C25-4842-828C-02DF6079C939}" destId="{0454C6D2-6195-4C64-9FC7-4A18FED85D88}" srcOrd="2" destOrd="0" presId="urn:microsoft.com/office/officeart/2018/2/layout/IconVerticalSolidList"/>
    <dgm:cxn modelId="{12DD0699-F6C7-426B-AAE6-838D8DD0FB4C}" type="presParOf" srcId="{0454C6D2-6195-4C64-9FC7-4A18FED85D88}" destId="{04A4CAFD-A5CB-4458-A556-5E9B0A2D719F}" srcOrd="0" destOrd="0" presId="urn:microsoft.com/office/officeart/2018/2/layout/IconVerticalSolidList"/>
    <dgm:cxn modelId="{4B091633-AE8D-4618-849E-36A9FB343871}" type="presParOf" srcId="{0454C6D2-6195-4C64-9FC7-4A18FED85D88}" destId="{08D095E7-4315-47C0-996D-2F39D90F9B28}" srcOrd="1" destOrd="0" presId="urn:microsoft.com/office/officeart/2018/2/layout/IconVerticalSolidList"/>
    <dgm:cxn modelId="{69E03A8C-5ACB-47F5-99C4-5114D9864AC3}" type="presParOf" srcId="{0454C6D2-6195-4C64-9FC7-4A18FED85D88}" destId="{DA17C258-6940-4612-8F92-80DC4DD5CB18}" srcOrd="2" destOrd="0" presId="urn:microsoft.com/office/officeart/2018/2/layout/IconVerticalSolidList"/>
    <dgm:cxn modelId="{635B86E7-76E0-4AAA-BD99-69CC7AE8CD0E}" type="presParOf" srcId="{0454C6D2-6195-4C64-9FC7-4A18FED85D88}" destId="{B526DA5F-7D1E-4309-9B7C-53F177EC6D45}" srcOrd="3" destOrd="0" presId="urn:microsoft.com/office/officeart/2018/2/layout/IconVerticalSolidList"/>
    <dgm:cxn modelId="{EAFBA2F9-62FD-4D0D-90F0-DD4A9F518482}" type="presParOf" srcId="{1B46E9DB-6C25-4842-828C-02DF6079C939}" destId="{097C5C91-612E-4A82-8D29-243AC51DA1CE}" srcOrd="3" destOrd="0" presId="urn:microsoft.com/office/officeart/2018/2/layout/IconVerticalSolidList"/>
    <dgm:cxn modelId="{3FFA3CDB-A3F0-4C78-9CEB-ED028E5CD4FC}" type="presParOf" srcId="{1B46E9DB-6C25-4842-828C-02DF6079C939}" destId="{ECE10863-15B6-478B-801A-85CE75CC5573}" srcOrd="4" destOrd="0" presId="urn:microsoft.com/office/officeart/2018/2/layout/IconVerticalSolidList"/>
    <dgm:cxn modelId="{51762D86-53CB-484C-8ED5-0039790B2282}" type="presParOf" srcId="{ECE10863-15B6-478B-801A-85CE75CC5573}" destId="{C65CFB58-68E2-42D3-9F9B-404F58C91A65}" srcOrd="0" destOrd="0" presId="urn:microsoft.com/office/officeart/2018/2/layout/IconVerticalSolidList"/>
    <dgm:cxn modelId="{4D85421C-A372-48D1-AEB3-E346C4F51647}" type="presParOf" srcId="{ECE10863-15B6-478B-801A-85CE75CC5573}" destId="{7459BAFC-BB56-4520-857A-10C596188EB6}" srcOrd="1" destOrd="0" presId="urn:microsoft.com/office/officeart/2018/2/layout/IconVerticalSolidList"/>
    <dgm:cxn modelId="{0B53B5EB-B6E0-4FBE-9353-25DFB6CBD498}" type="presParOf" srcId="{ECE10863-15B6-478B-801A-85CE75CC5573}" destId="{71072DDF-9D9F-4C83-8AAD-2C4B3E66DD5A}" srcOrd="2" destOrd="0" presId="urn:microsoft.com/office/officeart/2018/2/layout/IconVerticalSolidList"/>
    <dgm:cxn modelId="{95DD0DA0-979E-45D3-BBDE-630ED842BC4D}" type="presParOf" srcId="{ECE10863-15B6-478B-801A-85CE75CC5573}" destId="{25406900-8182-45F9-B17B-DA52536C6CC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DBB578-568D-4348-84FD-F963D7A25495}">
      <dsp:nvSpPr>
        <dsp:cNvPr id="0" name=""/>
        <dsp:cNvSpPr/>
      </dsp:nvSpPr>
      <dsp:spPr>
        <a:xfrm>
          <a:off x="-5918049" y="-905866"/>
          <a:ext cx="7047001" cy="7047001"/>
        </a:xfrm>
        <a:prstGeom prst="blockArc">
          <a:avLst>
            <a:gd name="adj1" fmla="val 18900000"/>
            <a:gd name="adj2" fmla="val 2700000"/>
            <a:gd name="adj3" fmla="val 30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256AAD-5DF1-4F57-967D-4BB1D904F683}">
      <dsp:nvSpPr>
        <dsp:cNvPr id="0" name=""/>
        <dsp:cNvSpPr/>
      </dsp:nvSpPr>
      <dsp:spPr>
        <a:xfrm>
          <a:off x="726655" y="523526"/>
          <a:ext cx="7737809" cy="1047053"/>
        </a:xfrm>
        <a:prstGeom prst="rect">
          <a:avLst/>
        </a:prstGeom>
        <a:solidFill>
          <a:srgbClr val="D1E4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1099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tx1"/>
              </a:solidFill>
              <a:latin typeface="Lato" panose="020F0502020204030203" pitchFamily="34" charset="0"/>
            </a:rPr>
            <a:t>Limited available resources on sexual cyberbullying among </a:t>
          </a:r>
          <a:r>
            <a:rPr lang="en-US" sz="2800" kern="1200" err="1">
              <a:solidFill>
                <a:schemeClr val="tx1"/>
              </a:solidFill>
              <a:latin typeface="Lato" panose="020F0502020204030203" pitchFamily="34" charset="0"/>
            </a:rPr>
            <a:t>Activate’s</a:t>
          </a:r>
          <a:r>
            <a:rPr lang="en-US" sz="2800" kern="1200">
              <a:solidFill>
                <a:schemeClr val="tx1"/>
              </a:solidFill>
              <a:latin typeface="Lato" panose="020F0502020204030203" pitchFamily="34" charset="0"/>
            </a:rPr>
            <a:t> populations</a:t>
          </a:r>
        </a:p>
      </dsp:txBody>
      <dsp:txXfrm>
        <a:off x="726655" y="523526"/>
        <a:ext cx="7737809" cy="1047053"/>
      </dsp:txXfrm>
    </dsp:sp>
    <dsp:sp modelId="{647DEDC5-276B-4A60-AD4A-394BAE7F5DF0}">
      <dsp:nvSpPr>
        <dsp:cNvPr id="0" name=""/>
        <dsp:cNvSpPr/>
      </dsp:nvSpPr>
      <dsp:spPr>
        <a:xfrm>
          <a:off x="72246" y="392645"/>
          <a:ext cx="1308817" cy="13088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459E0F-5AC0-4D73-A707-EC1164991A5B}">
      <dsp:nvSpPr>
        <dsp:cNvPr id="0" name=""/>
        <dsp:cNvSpPr/>
      </dsp:nvSpPr>
      <dsp:spPr>
        <a:xfrm>
          <a:off x="1107259" y="2094107"/>
          <a:ext cx="7357205" cy="1047053"/>
        </a:xfrm>
        <a:prstGeom prst="rect">
          <a:avLst/>
        </a:prstGeom>
        <a:solidFill>
          <a:srgbClr val="0072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1099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Lato" panose="020F0502020204030203" pitchFamily="34" charset="0"/>
            </a:rPr>
            <a:t>Definitions and use of sexual cyberbullying are inconsistent</a:t>
          </a:r>
        </a:p>
      </dsp:txBody>
      <dsp:txXfrm>
        <a:off x="1107259" y="2094107"/>
        <a:ext cx="7357205" cy="1047053"/>
      </dsp:txXfrm>
    </dsp:sp>
    <dsp:sp modelId="{11F51E7D-BE05-445E-8BD1-AC0D58D116D8}">
      <dsp:nvSpPr>
        <dsp:cNvPr id="0" name=""/>
        <dsp:cNvSpPr/>
      </dsp:nvSpPr>
      <dsp:spPr>
        <a:xfrm>
          <a:off x="452850" y="1963225"/>
          <a:ext cx="1308817" cy="13088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958CBB-BC5C-414D-8945-12682F7757EF}">
      <dsp:nvSpPr>
        <dsp:cNvPr id="0" name=""/>
        <dsp:cNvSpPr/>
      </dsp:nvSpPr>
      <dsp:spPr>
        <a:xfrm>
          <a:off x="726655" y="3664688"/>
          <a:ext cx="7737809" cy="1047053"/>
        </a:xfrm>
        <a:prstGeom prst="rect">
          <a:avLst/>
        </a:prstGeom>
        <a:solidFill>
          <a:srgbClr val="0B2C3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1099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bg1"/>
              </a:solidFill>
              <a:latin typeface="Lato" panose="020F0502020204030203" pitchFamily="34" charset="0"/>
            </a:rPr>
            <a:t>Lack of research on sexual cyberbullying behaviors</a:t>
          </a:r>
        </a:p>
      </dsp:txBody>
      <dsp:txXfrm>
        <a:off x="726655" y="3664688"/>
        <a:ext cx="7737809" cy="1047053"/>
      </dsp:txXfrm>
    </dsp:sp>
    <dsp:sp modelId="{81EE4C31-06DE-497B-91C6-85375FC73535}">
      <dsp:nvSpPr>
        <dsp:cNvPr id="0" name=""/>
        <dsp:cNvSpPr/>
      </dsp:nvSpPr>
      <dsp:spPr>
        <a:xfrm>
          <a:off x="72246" y="3533806"/>
          <a:ext cx="1308817" cy="13088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B81D69-4942-4792-814E-9DCD0817B93D}">
      <dsp:nvSpPr>
        <dsp:cNvPr id="0" name=""/>
        <dsp:cNvSpPr/>
      </dsp:nvSpPr>
      <dsp:spPr>
        <a:xfrm>
          <a:off x="0" y="1897"/>
          <a:ext cx="10512862" cy="961476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solidFill>
            <a:srgbClr val="90BEBC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DE28E5-5D5B-47D6-9DB3-06AB4F4540C9}">
      <dsp:nvSpPr>
        <dsp:cNvPr id="0" name=""/>
        <dsp:cNvSpPr/>
      </dsp:nvSpPr>
      <dsp:spPr>
        <a:xfrm>
          <a:off x="290846" y="218229"/>
          <a:ext cx="528812" cy="528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CAE38D-4D9E-4B67-823F-4D6A84B907BA}">
      <dsp:nvSpPr>
        <dsp:cNvPr id="0" name=""/>
        <dsp:cNvSpPr/>
      </dsp:nvSpPr>
      <dsp:spPr>
        <a:xfrm>
          <a:off x="1110505" y="1897"/>
          <a:ext cx="9402356" cy="961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56" tIns="101756" rIns="101756" bIns="10175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rgbClr val="F9FFFF"/>
              </a:solidFill>
            </a:rPr>
            <a:t>Sexual cyberbullying comes up often when talking with youth.</a:t>
          </a:r>
        </a:p>
      </dsp:txBody>
      <dsp:txXfrm>
        <a:off x="1110505" y="1897"/>
        <a:ext cx="9402356" cy="961476"/>
      </dsp:txXfrm>
    </dsp:sp>
    <dsp:sp modelId="{04A4CAFD-A5CB-4458-A556-5E9B0A2D719F}">
      <dsp:nvSpPr>
        <dsp:cNvPr id="0" name=""/>
        <dsp:cNvSpPr/>
      </dsp:nvSpPr>
      <dsp:spPr>
        <a:xfrm>
          <a:off x="0" y="1203743"/>
          <a:ext cx="10512862" cy="961476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solidFill>
            <a:schemeClr val="accent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D095E7-4315-47C0-996D-2F39D90F9B28}">
      <dsp:nvSpPr>
        <dsp:cNvPr id="0" name=""/>
        <dsp:cNvSpPr/>
      </dsp:nvSpPr>
      <dsp:spPr>
        <a:xfrm>
          <a:off x="290846" y="1420075"/>
          <a:ext cx="528812" cy="528812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26DA5F-7D1E-4309-9B7C-53F177EC6D45}">
      <dsp:nvSpPr>
        <dsp:cNvPr id="0" name=""/>
        <dsp:cNvSpPr/>
      </dsp:nvSpPr>
      <dsp:spPr>
        <a:xfrm>
          <a:off x="1110505" y="1203743"/>
          <a:ext cx="9402356" cy="961476"/>
        </a:xfrm>
        <a:prstGeom prst="rect">
          <a:avLst/>
        </a:prstGeom>
        <a:solidFill>
          <a:schemeClr val="accent2"/>
        </a:solidFill>
        <a:ln>
          <a:solidFill>
            <a:schemeClr val="accent2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56" tIns="101756" rIns="101756" bIns="10175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rgbClr val="F9FFFF"/>
              </a:solidFill>
            </a:rPr>
            <a:t>Staff need more information about social media platforms and sexual cyberbullying behaviors. </a:t>
          </a:r>
        </a:p>
      </dsp:txBody>
      <dsp:txXfrm>
        <a:off x="1110505" y="1203743"/>
        <a:ext cx="9402356" cy="961476"/>
      </dsp:txXfrm>
    </dsp:sp>
    <dsp:sp modelId="{C65CFB58-68E2-42D3-9F9B-404F58C91A65}">
      <dsp:nvSpPr>
        <dsp:cNvPr id="0" name=""/>
        <dsp:cNvSpPr/>
      </dsp:nvSpPr>
      <dsp:spPr>
        <a:xfrm>
          <a:off x="0" y="2405589"/>
          <a:ext cx="10512862" cy="961476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59BAFC-BB56-4520-857A-10C596188EB6}">
      <dsp:nvSpPr>
        <dsp:cNvPr id="0" name=""/>
        <dsp:cNvSpPr/>
      </dsp:nvSpPr>
      <dsp:spPr>
        <a:xfrm>
          <a:off x="290846" y="2621921"/>
          <a:ext cx="528812" cy="528812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406900-8182-45F9-B17B-DA52536C6CC0}">
      <dsp:nvSpPr>
        <dsp:cNvPr id="0" name=""/>
        <dsp:cNvSpPr/>
      </dsp:nvSpPr>
      <dsp:spPr>
        <a:xfrm>
          <a:off x="1110505" y="2405589"/>
          <a:ext cx="9402356" cy="961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56" tIns="101756" rIns="101756" bIns="10175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rgbClr val="F9FFFF"/>
              </a:solidFill>
            </a:rPr>
            <a:t>Youth do not use our terms when talking about sexual cyberbullying. </a:t>
          </a:r>
        </a:p>
      </dsp:txBody>
      <dsp:txXfrm>
        <a:off x="1110505" y="2405589"/>
        <a:ext cx="9402356" cy="961476"/>
      </dsp:txXfrm>
    </dsp:sp>
    <dsp:sp modelId="{8210B0A4-4DFB-B34D-BC1E-EDB3BFF8213B}">
      <dsp:nvSpPr>
        <dsp:cNvPr id="0" name=""/>
        <dsp:cNvSpPr/>
      </dsp:nvSpPr>
      <dsp:spPr>
        <a:xfrm>
          <a:off x="0" y="3607435"/>
          <a:ext cx="10512862" cy="961476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D39865-468C-C143-B0EC-A0D81BDBED2A}">
      <dsp:nvSpPr>
        <dsp:cNvPr id="0" name=""/>
        <dsp:cNvSpPr/>
      </dsp:nvSpPr>
      <dsp:spPr>
        <a:xfrm>
          <a:off x="290846" y="3823767"/>
          <a:ext cx="528812" cy="528812"/>
        </a:xfrm>
        <a:prstGeom prst="rect">
          <a:avLst/>
        </a:prstGeom>
        <a:blipFill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DB4CD4-CFA9-2E48-A9C3-87E51D34BBCE}">
      <dsp:nvSpPr>
        <dsp:cNvPr id="0" name=""/>
        <dsp:cNvSpPr/>
      </dsp:nvSpPr>
      <dsp:spPr>
        <a:xfrm>
          <a:off x="1110505" y="3607435"/>
          <a:ext cx="9402356" cy="961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56" tIns="101756" rIns="101756" bIns="10175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rgbClr val="F9FFFF"/>
              </a:solidFill>
            </a:rPr>
            <a:t>Sexual cyberbullying behaviors need to be explained to youth by staff.</a:t>
          </a:r>
        </a:p>
      </dsp:txBody>
      <dsp:txXfrm>
        <a:off x="1110505" y="3607435"/>
        <a:ext cx="9402356" cy="9614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50ACF-4998-4947-BD34-A2C50748EC5D}">
      <dsp:nvSpPr>
        <dsp:cNvPr id="0" name=""/>
        <dsp:cNvSpPr/>
      </dsp:nvSpPr>
      <dsp:spPr>
        <a:xfrm>
          <a:off x="0" y="149979"/>
          <a:ext cx="3285269" cy="1971161"/>
        </a:xfrm>
        <a:prstGeom prst="rect">
          <a:avLst/>
        </a:prstGeom>
        <a:solidFill>
          <a:srgbClr val="0B2C3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latin typeface="Lato" panose="020F0502020204030203" pitchFamily="34" charset="0"/>
            </a:rPr>
            <a:t>Prevalence</a:t>
          </a:r>
        </a:p>
      </dsp:txBody>
      <dsp:txXfrm>
        <a:off x="0" y="149979"/>
        <a:ext cx="3285269" cy="1971161"/>
      </dsp:txXfrm>
    </dsp:sp>
    <dsp:sp modelId="{267F96A0-FC7E-4123-83CD-F345AD1179FA}">
      <dsp:nvSpPr>
        <dsp:cNvPr id="0" name=""/>
        <dsp:cNvSpPr/>
      </dsp:nvSpPr>
      <dsp:spPr>
        <a:xfrm>
          <a:off x="3613796" y="149979"/>
          <a:ext cx="3285269" cy="1971161"/>
        </a:xfrm>
        <a:prstGeom prst="rect">
          <a:avLst/>
        </a:prstGeom>
        <a:solidFill>
          <a:srgbClr val="0B2C3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latin typeface="Lato" panose="020F0502020204030203" pitchFamily="34" charset="0"/>
            </a:rPr>
            <a:t>Definitions</a:t>
          </a:r>
        </a:p>
      </dsp:txBody>
      <dsp:txXfrm>
        <a:off x="3613796" y="149979"/>
        <a:ext cx="3285269" cy="1971161"/>
      </dsp:txXfrm>
    </dsp:sp>
    <dsp:sp modelId="{DBF2CE31-F3A4-4C5C-97A1-413A466FBA13}">
      <dsp:nvSpPr>
        <dsp:cNvPr id="0" name=""/>
        <dsp:cNvSpPr/>
      </dsp:nvSpPr>
      <dsp:spPr>
        <a:xfrm>
          <a:off x="7227592" y="149979"/>
          <a:ext cx="3285269" cy="1971161"/>
        </a:xfrm>
        <a:prstGeom prst="rect">
          <a:avLst/>
        </a:prstGeom>
        <a:solidFill>
          <a:srgbClr val="0B2C3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latin typeface="Lato" panose="020F0502020204030203" pitchFamily="34" charset="0"/>
            </a:rPr>
            <a:t>Risk and protective factors</a:t>
          </a:r>
        </a:p>
      </dsp:txBody>
      <dsp:txXfrm>
        <a:off x="7227592" y="149979"/>
        <a:ext cx="3285269" cy="1971161"/>
      </dsp:txXfrm>
    </dsp:sp>
    <dsp:sp modelId="{135B7F45-F13C-408A-9D3E-A0D1E8406DA2}">
      <dsp:nvSpPr>
        <dsp:cNvPr id="0" name=""/>
        <dsp:cNvSpPr/>
      </dsp:nvSpPr>
      <dsp:spPr>
        <a:xfrm>
          <a:off x="0" y="2461396"/>
          <a:ext cx="3285269" cy="1971161"/>
        </a:xfrm>
        <a:prstGeom prst="rect">
          <a:avLst/>
        </a:prstGeom>
        <a:solidFill>
          <a:srgbClr val="0B2C3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latin typeface="Lato" panose="020F0502020204030203" pitchFamily="34" charset="0"/>
            </a:rPr>
            <a:t>Prevention</a:t>
          </a:r>
        </a:p>
      </dsp:txBody>
      <dsp:txXfrm>
        <a:off x="0" y="2461396"/>
        <a:ext cx="3285269" cy="1971161"/>
      </dsp:txXfrm>
    </dsp:sp>
    <dsp:sp modelId="{E7860ED0-DABE-48A1-BEAB-CF99FDB40364}">
      <dsp:nvSpPr>
        <dsp:cNvPr id="0" name=""/>
        <dsp:cNvSpPr/>
      </dsp:nvSpPr>
      <dsp:spPr>
        <a:xfrm>
          <a:off x="3613796" y="2449667"/>
          <a:ext cx="3285269" cy="1971161"/>
        </a:xfrm>
        <a:prstGeom prst="rect">
          <a:avLst/>
        </a:prstGeom>
        <a:solidFill>
          <a:srgbClr val="0B2C3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latin typeface="Lato" panose="020F0502020204030203" pitchFamily="34" charset="0"/>
            </a:rPr>
            <a:t>Laws on sexual cyberbullying</a:t>
          </a:r>
        </a:p>
      </dsp:txBody>
      <dsp:txXfrm>
        <a:off x="3613796" y="2449667"/>
        <a:ext cx="3285269" cy="1971161"/>
      </dsp:txXfrm>
    </dsp:sp>
    <dsp:sp modelId="{5601B44D-C9A6-4047-ACAD-AA9D191E3C9B}">
      <dsp:nvSpPr>
        <dsp:cNvPr id="0" name=""/>
        <dsp:cNvSpPr/>
      </dsp:nvSpPr>
      <dsp:spPr>
        <a:xfrm>
          <a:off x="7227592" y="2449667"/>
          <a:ext cx="3285269" cy="1971161"/>
        </a:xfrm>
        <a:prstGeom prst="rect">
          <a:avLst/>
        </a:prstGeom>
        <a:solidFill>
          <a:srgbClr val="0B2C3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latin typeface="Lato" panose="020F0502020204030203" pitchFamily="34" charset="0"/>
            </a:rPr>
            <a:t>Available resources</a:t>
          </a:r>
        </a:p>
      </dsp:txBody>
      <dsp:txXfrm>
        <a:off x="7227592" y="2449667"/>
        <a:ext cx="3285269" cy="19711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DBB578-568D-4348-84FD-F963D7A25495}">
      <dsp:nvSpPr>
        <dsp:cNvPr id="0" name=""/>
        <dsp:cNvSpPr/>
      </dsp:nvSpPr>
      <dsp:spPr>
        <a:xfrm>
          <a:off x="-5167730" y="-791579"/>
          <a:ext cx="6153967" cy="6153967"/>
        </a:xfrm>
        <a:prstGeom prst="blockArc">
          <a:avLst>
            <a:gd name="adj1" fmla="val 18900000"/>
            <a:gd name="adj2" fmla="val 2700000"/>
            <a:gd name="adj3" fmla="val 35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256AAD-5DF1-4F57-967D-4BB1D904F683}">
      <dsp:nvSpPr>
        <dsp:cNvPr id="0" name=""/>
        <dsp:cNvSpPr/>
      </dsp:nvSpPr>
      <dsp:spPr>
        <a:xfrm>
          <a:off x="516387" y="351403"/>
          <a:ext cx="9933283" cy="703173"/>
        </a:xfrm>
        <a:prstGeom prst="rect">
          <a:avLst/>
        </a:prstGeom>
        <a:solidFill>
          <a:srgbClr val="D1E4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144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srgbClr val="0B2C3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Vulnerable populations are at a higher risk of unhealthy relationships. </a:t>
          </a:r>
        </a:p>
      </dsp:txBody>
      <dsp:txXfrm>
        <a:off x="516387" y="351403"/>
        <a:ext cx="9933283" cy="703173"/>
      </dsp:txXfrm>
    </dsp:sp>
    <dsp:sp modelId="{647DEDC5-276B-4A60-AD4A-394BAE7F5DF0}">
      <dsp:nvSpPr>
        <dsp:cNvPr id="0" name=""/>
        <dsp:cNvSpPr/>
      </dsp:nvSpPr>
      <dsp:spPr>
        <a:xfrm>
          <a:off x="76904" y="263507"/>
          <a:ext cx="878966" cy="8789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459E0F-5AC0-4D73-A707-EC1164991A5B}">
      <dsp:nvSpPr>
        <dsp:cNvPr id="0" name=""/>
        <dsp:cNvSpPr/>
      </dsp:nvSpPr>
      <dsp:spPr>
        <a:xfrm>
          <a:off x="919532" y="1406346"/>
          <a:ext cx="9530138" cy="703173"/>
        </a:xfrm>
        <a:prstGeom prst="rect">
          <a:avLst/>
        </a:prstGeom>
        <a:solidFill>
          <a:srgbClr val="63BAB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144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Current research and resources focused on preventing </a:t>
          </a:r>
          <a:r>
            <a:rPr lang="en-US" sz="2100" u="sng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un</a:t>
          </a:r>
          <a:r>
            <a:rPr lang="en-US" sz="2100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healthy relationships.</a:t>
          </a:r>
        </a:p>
      </dsp:txBody>
      <dsp:txXfrm>
        <a:off x="919532" y="1406346"/>
        <a:ext cx="9530138" cy="703173"/>
      </dsp:txXfrm>
    </dsp:sp>
    <dsp:sp modelId="{11F51E7D-BE05-445E-8BD1-AC0D58D116D8}">
      <dsp:nvSpPr>
        <dsp:cNvPr id="0" name=""/>
        <dsp:cNvSpPr/>
      </dsp:nvSpPr>
      <dsp:spPr>
        <a:xfrm>
          <a:off x="480049" y="1318449"/>
          <a:ext cx="878966" cy="8789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B1F209-BAE3-DC40-8668-DEF895DC1A45}">
      <dsp:nvSpPr>
        <dsp:cNvPr id="0" name=""/>
        <dsp:cNvSpPr/>
      </dsp:nvSpPr>
      <dsp:spPr>
        <a:xfrm>
          <a:off x="919532" y="2461289"/>
          <a:ext cx="9530138" cy="703173"/>
        </a:xfrm>
        <a:prstGeom prst="rect">
          <a:avLst/>
        </a:prstGeom>
        <a:solidFill>
          <a:srgbClr val="0072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144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There is a lack of information on how to form a healthy relationship. </a:t>
          </a:r>
        </a:p>
      </dsp:txBody>
      <dsp:txXfrm>
        <a:off x="919532" y="2461289"/>
        <a:ext cx="9530138" cy="703173"/>
      </dsp:txXfrm>
    </dsp:sp>
    <dsp:sp modelId="{5DD43860-992D-3149-ABE4-0893731AA85E}">
      <dsp:nvSpPr>
        <dsp:cNvPr id="0" name=""/>
        <dsp:cNvSpPr/>
      </dsp:nvSpPr>
      <dsp:spPr>
        <a:xfrm>
          <a:off x="480049" y="2373392"/>
          <a:ext cx="878966" cy="8789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E9B0E6-5203-4E4B-8BDD-7D74A84E5639}">
      <dsp:nvSpPr>
        <dsp:cNvPr id="0" name=""/>
        <dsp:cNvSpPr/>
      </dsp:nvSpPr>
      <dsp:spPr>
        <a:xfrm>
          <a:off x="516387" y="3516231"/>
          <a:ext cx="9933283" cy="703173"/>
        </a:xfrm>
        <a:prstGeom prst="rect">
          <a:avLst/>
        </a:prstGeom>
        <a:solidFill>
          <a:srgbClr val="0B2C3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144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Youth and professionals noted the importance of communication, boundaries/limits, and shared power.</a:t>
          </a:r>
        </a:p>
      </dsp:txBody>
      <dsp:txXfrm>
        <a:off x="516387" y="3516231"/>
        <a:ext cx="9933283" cy="703173"/>
      </dsp:txXfrm>
    </dsp:sp>
    <dsp:sp modelId="{81EE4C31-06DE-497B-91C6-85375FC73535}">
      <dsp:nvSpPr>
        <dsp:cNvPr id="0" name=""/>
        <dsp:cNvSpPr/>
      </dsp:nvSpPr>
      <dsp:spPr>
        <a:xfrm>
          <a:off x="76904" y="3468288"/>
          <a:ext cx="878966" cy="7990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B81D69-4942-4792-814E-9DCD0817B93D}">
      <dsp:nvSpPr>
        <dsp:cNvPr id="0" name=""/>
        <dsp:cNvSpPr/>
      </dsp:nvSpPr>
      <dsp:spPr>
        <a:xfrm>
          <a:off x="0" y="2789"/>
          <a:ext cx="10512862" cy="1333148"/>
        </a:xfrm>
        <a:prstGeom prst="roundRect">
          <a:avLst>
            <a:gd name="adj" fmla="val 10000"/>
          </a:avLst>
        </a:prstGeom>
        <a:solidFill>
          <a:srgbClr val="00727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DE28E5-5D5B-47D6-9DB3-06AB4F4540C9}">
      <dsp:nvSpPr>
        <dsp:cNvPr id="0" name=""/>
        <dsp:cNvSpPr/>
      </dsp:nvSpPr>
      <dsp:spPr>
        <a:xfrm>
          <a:off x="403277" y="302747"/>
          <a:ext cx="733948" cy="7332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CAE38D-4D9E-4B67-823F-4D6A84B907BA}">
      <dsp:nvSpPr>
        <dsp:cNvPr id="0" name=""/>
        <dsp:cNvSpPr/>
      </dsp:nvSpPr>
      <dsp:spPr>
        <a:xfrm>
          <a:off x="1540503" y="2789"/>
          <a:ext cx="8809136" cy="1334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230" tIns="141230" rIns="141230" bIns="14123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rgbClr val="F9F1FB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Healthy romantic components are based on guidance from professionals who support young people and young people themselves.</a:t>
          </a:r>
        </a:p>
      </dsp:txBody>
      <dsp:txXfrm>
        <a:off x="1540503" y="2789"/>
        <a:ext cx="8809136" cy="1334451"/>
      </dsp:txXfrm>
    </dsp:sp>
    <dsp:sp modelId="{04A4CAFD-A5CB-4458-A556-5E9B0A2D719F}">
      <dsp:nvSpPr>
        <dsp:cNvPr id="0" name=""/>
        <dsp:cNvSpPr/>
      </dsp:nvSpPr>
      <dsp:spPr>
        <a:xfrm>
          <a:off x="0" y="1618178"/>
          <a:ext cx="10512862" cy="1333148"/>
        </a:xfrm>
        <a:prstGeom prst="roundRect">
          <a:avLst>
            <a:gd name="adj" fmla="val 10000"/>
          </a:avLst>
        </a:prstGeom>
        <a:solidFill>
          <a:srgbClr val="00727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D095E7-4315-47C0-996D-2F39D90F9B28}">
      <dsp:nvSpPr>
        <dsp:cNvPr id="0" name=""/>
        <dsp:cNvSpPr/>
      </dsp:nvSpPr>
      <dsp:spPr>
        <a:xfrm>
          <a:off x="403277" y="1918136"/>
          <a:ext cx="733948" cy="7332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26DA5F-7D1E-4309-9B7C-53F177EC6D45}">
      <dsp:nvSpPr>
        <dsp:cNvPr id="0" name=""/>
        <dsp:cNvSpPr/>
      </dsp:nvSpPr>
      <dsp:spPr>
        <a:xfrm>
          <a:off x="1540503" y="1618178"/>
          <a:ext cx="8809136" cy="1334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230" tIns="141230" rIns="141230" bIns="14123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rgbClr val="F9F1FB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Highlight the importance of cultural and systemic differences.</a:t>
          </a:r>
        </a:p>
      </dsp:txBody>
      <dsp:txXfrm>
        <a:off x="1540503" y="1618178"/>
        <a:ext cx="8809136" cy="1334451"/>
      </dsp:txXfrm>
    </dsp:sp>
    <dsp:sp modelId="{C65CFB58-68E2-42D3-9F9B-404F58C91A65}">
      <dsp:nvSpPr>
        <dsp:cNvPr id="0" name=""/>
        <dsp:cNvSpPr/>
      </dsp:nvSpPr>
      <dsp:spPr>
        <a:xfrm>
          <a:off x="0" y="3233567"/>
          <a:ext cx="10512862" cy="1333148"/>
        </a:xfrm>
        <a:prstGeom prst="roundRect">
          <a:avLst>
            <a:gd name="adj" fmla="val 10000"/>
          </a:avLst>
        </a:prstGeom>
        <a:solidFill>
          <a:srgbClr val="00727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59BAFC-BB56-4520-857A-10C596188EB6}">
      <dsp:nvSpPr>
        <dsp:cNvPr id="0" name=""/>
        <dsp:cNvSpPr/>
      </dsp:nvSpPr>
      <dsp:spPr>
        <a:xfrm>
          <a:off x="403277" y="3533526"/>
          <a:ext cx="733948" cy="73323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406900-8182-45F9-B17B-DA52536C6CC0}">
      <dsp:nvSpPr>
        <dsp:cNvPr id="0" name=""/>
        <dsp:cNvSpPr/>
      </dsp:nvSpPr>
      <dsp:spPr>
        <a:xfrm>
          <a:off x="1540503" y="3233567"/>
          <a:ext cx="8809136" cy="1334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230" tIns="141230" rIns="141230" bIns="14123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rgbClr val="F9F1FB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Provide youth-supporting professionals tangible tips for implementing the information with young people.</a:t>
          </a:r>
        </a:p>
      </dsp:txBody>
      <dsp:txXfrm>
        <a:off x="1540503" y="3233567"/>
        <a:ext cx="8809136" cy="1334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8FC8D75-BB56-D64B-82E7-337EB8F367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055CB8-27EB-9F4A-A685-2A683954DC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C24F4-72E0-5D40-92A7-AF54D604A3B2}" type="datetimeFigureOut">
              <a:rPr lang="en-US" smtClean="0"/>
              <a:t>1/9/25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0C0676-BBAD-9548-A9EA-B843B8CE4C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D763A2-81AB-8744-88BA-5D0A05E8BC9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79235-50BD-934B-A8B7-0AC291BE2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94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DD90E-FFCD-B140-B41E-8A20972BCDFE}" type="datetimeFigureOut">
              <a:rPr lang="en-US" smtClean="0"/>
              <a:t>1/9/25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F6090-E3FB-8C43-B494-CC7917163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22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186617-6E67-6A4F-8FDE-125711EAC8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50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160F3-463C-B5C5-D0D5-5765072C4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6050D5-8BCD-B224-707B-9A8E9C3083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61124F-5587-1D4A-6D36-F7284D1779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  <a:p>
            <a:endParaRPr lang="en-US" b="0" i="0" dirty="0">
              <a:solidFill>
                <a:srgbClr val="333333"/>
              </a:solidFill>
              <a:effectLst/>
              <a:latin typeface="Source Sans Pro"/>
              <a:ea typeface="Source Sans Pro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4F06C-60F1-6CF9-2F6C-F4ED499092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186617-6E67-6A4F-8FDE-125711EAC8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250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186617-6E67-6A4F-8FDE-125711EAC8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72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186617-6E67-6A4F-8FDE-125711EAC8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3809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effectLst/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186617-6E67-6A4F-8FDE-125711EAC8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61384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DF8AE-FB8F-4995-8614-E531C0C100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5920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DF8AE-FB8F-4995-8614-E531C0C100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331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186617-6E67-6A4F-8FDE-125711EAC8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10182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58620-385F-4126-A945-3F5EA8C4D6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63912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186617-6E67-6A4F-8FDE-125711EAC8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1207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0576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DF8AE-FB8F-4995-8614-E531C0C100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9777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DF8AE-FB8F-4995-8614-E531C0C100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74880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186617-6E67-6A4F-8FDE-125711EAC8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6725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186617-6E67-6A4F-8FDE-125711EAC8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2314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8F168-DFA0-DEFB-7A0B-E33F72C44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7C7119-EE2C-E90E-C298-BF8BEF00D0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5DA6B4-7E57-1A8F-2EF1-7A7BE54616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223E8-C5EB-ABB7-2A59-903E172D8A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186617-6E67-6A4F-8FDE-125711EAC8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8060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186617-6E67-6A4F-8FDE-125711EAC8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5784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186617-6E67-6A4F-8FDE-125711EAC8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92599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186617-6E67-6A4F-8FDE-125711EAC8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6530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186617-6E67-6A4F-8FDE-125711EAC8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691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186617-6E67-6A4F-8FDE-125711EAC8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7329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186617-6E67-6A4F-8FDE-125711EAC8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9358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186617-6E67-6A4F-8FDE-125711EAC8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675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EA0F9A-089C-2444-B2EE-85EBF0BE22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84571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DF8AE-FB8F-4995-8614-E531C0C100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5062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58620-385F-4126-A945-3F5EA8C4D6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909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4BF37-3AA9-B23F-3000-E7562C39A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81DEC4-9021-AFA7-7354-D57624FFB1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C83D79-BDB1-A8DE-A98B-FA87D135E9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A45B0F-883B-BF32-F4CC-AB87B9BA89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B36DFB-7DB6-2A4C-B837-27FB59B649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7541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186617-6E67-6A4F-8FDE-125711EAC8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933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186617-6E67-6A4F-8FDE-125711EAC8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563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186617-6E67-6A4F-8FDE-125711EAC8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016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8214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186617-6E67-6A4F-8FDE-125711EAC8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3997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333333"/>
              </a:solidFill>
              <a:effectLst/>
              <a:latin typeface="Source Sans Pro"/>
              <a:ea typeface="Source Sans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186617-6E67-6A4F-8FDE-125711EAC8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5480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8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218D-492E-F04B-85E0-8E1418915BC8}" type="datetimeFigureOut">
              <a:rPr lang="en-US" smtClean="0"/>
              <a:t>1/9/25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0A441-94C2-BF4A-89E0-0B32EB8577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3FFC2-B65B-53AB-27EA-B2E57FEED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719518"/>
            <a:ext cx="10512862" cy="1097280"/>
          </a:xfrm>
        </p:spPr>
        <p:txBody>
          <a:bodyPr/>
          <a:lstStyle>
            <a:lvl1pPr>
              <a:defRPr b="1">
                <a:solidFill>
                  <a:srgbClr val="00727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03052-1F5C-7448-F795-BEA142F63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982" y="1984075"/>
            <a:ext cx="10512862" cy="4572000"/>
          </a:xfrm>
        </p:spPr>
        <p:txBody>
          <a:bodyPr/>
          <a:lstStyle>
            <a:lvl1pPr>
              <a:buClr>
                <a:srgbClr val="007272"/>
              </a:buClr>
              <a:defRPr/>
            </a:lvl1pPr>
            <a:lvl2pPr>
              <a:buClr>
                <a:srgbClr val="007272"/>
              </a:buClr>
              <a:defRPr/>
            </a:lvl2pPr>
            <a:lvl3pPr>
              <a:buClr>
                <a:srgbClr val="007272"/>
              </a:buClr>
              <a:defRPr/>
            </a:lvl3pPr>
            <a:lvl4pPr>
              <a:buClr>
                <a:srgbClr val="007272"/>
              </a:buClr>
              <a:defRPr/>
            </a:lvl4pPr>
            <a:lvl5pPr>
              <a:buClr>
                <a:srgbClr val="00727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0A851-4AE2-909D-319E-D08599BCB9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/>
          <a:lstStyle/>
          <a:p>
            <a:fld id="{A5BD2865-2538-2248-8780-FBB0205DBB11}" type="datetimeFigureOut">
              <a:rPr lang="en-US" smtClean="0"/>
              <a:t>1/9/25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FCF5C-F1A4-C19E-0C4D-89087100C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0EECB-895B-E71E-2E45-538D73C40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46A9-5F7F-0A43-8E4D-025283A72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7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0A851-4AE2-909D-319E-D08599BCB9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/>
          <a:lstStyle/>
          <a:p>
            <a:fld id="{A5BD2865-2538-2248-8780-FBB0205DBB11}" type="datetimeFigureOut">
              <a:rPr lang="en-US" smtClean="0"/>
              <a:t>1/9/25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FCF5C-F1A4-C19E-0C4D-89087100C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0EECB-895B-E71E-2E45-538D73C40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46A9-5F7F-0A43-8E4D-025283A7201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717A771A-6114-CF72-AB1E-5C3C6D23A2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" t="-379" r="662" b="56578"/>
          <a:stretch/>
        </p:blipFill>
        <p:spPr>
          <a:xfrm>
            <a:off x="0" y="-7214"/>
            <a:ext cx="12188825" cy="833508"/>
          </a:xfrm>
          <a:prstGeom prst="rect">
            <a:avLst/>
          </a:prstGeom>
        </p:spPr>
      </p:pic>
      <p:pic>
        <p:nvPicPr>
          <p:cNvPr id="9" name="Picture 8" descr="A picture containing honeycomb, outdoor object&#10;&#10;Description automatically generated">
            <a:extLst>
              <a:ext uri="{FF2B5EF4-FFF2-40B4-BE49-F238E27FC236}">
                <a16:creationId xmlns:a16="http://schemas.microsoft.com/office/drawing/2014/main" id="{EB2AE5E6-1138-7DA2-2B71-63CE503957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18449" y="3669958"/>
            <a:ext cx="7770376" cy="437197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32CC7E3-657E-726B-97F4-50AB92D06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719518"/>
            <a:ext cx="10512862" cy="1097280"/>
          </a:xfrm>
        </p:spPr>
        <p:txBody>
          <a:bodyPr/>
          <a:lstStyle>
            <a:lvl1pPr>
              <a:defRPr b="1">
                <a:solidFill>
                  <a:srgbClr val="00727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DE98D9C-0707-A8E1-746D-33338C9A8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982" y="1984075"/>
            <a:ext cx="10512862" cy="4572000"/>
          </a:xfrm>
        </p:spPr>
        <p:txBody>
          <a:bodyPr/>
          <a:lstStyle>
            <a:lvl1pPr>
              <a:buClr>
                <a:srgbClr val="007272"/>
              </a:buClr>
              <a:defRPr/>
            </a:lvl1pPr>
            <a:lvl2pPr>
              <a:buClr>
                <a:srgbClr val="007272"/>
              </a:buClr>
              <a:defRPr/>
            </a:lvl2pPr>
            <a:lvl3pPr>
              <a:buClr>
                <a:srgbClr val="007272"/>
              </a:buClr>
              <a:defRPr/>
            </a:lvl3pPr>
            <a:lvl4pPr>
              <a:buClr>
                <a:srgbClr val="007272"/>
              </a:buClr>
              <a:defRPr/>
            </a:lvl4pPr>
            <a:lvl5pPr>
              <a:buClr>
                <a:srgbClr val="00727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6964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CDBD4-F189-5CAD-4F78-84214E7EF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8"/>
            <a:ext cx="10512862" cy="2852737"/>
          </a:xfrm>
        </p:spPr>
        <p:txBody>
          <a:bodyPr anchor="b"/>
          <a:lstStyle>
            <a:lvl1pPr>
              <a:defRPr sz="5998" b="1">
                <a:solidFill>
                  <a:srgbClr val="00727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9A374-99D4-42A7-D070-862C988A9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E05A5E-50B6-8E69-2569-8225C8785B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/>
          <a:lstStyle/>
          <a:p>
            <a:fld id="{A5BD2865-2538-2248-8780-FBB0205DBB11}" type="datetimeFigureOut">
              <a:rPr lang="en-US" smtClean="0"/>
              <a:t>1/9/25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6CD6F-8854-B9E7-B4EB-F7A82028C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19479-1925-9040-8AE7-2BA9F2EC2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46A9-5F7F-0A43-8E4D-025283A72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61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5C727-E1AE-63B9-6A5B-44CDDEBB8B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984076"/>
            <a:ext cx="5180251" cy="4600393"/>
          </a:xfrm>
        </p:spPr>
        <p:txBody>
          <a:bodyPr/>
          <a:lstStyle>
            <a:lvl1pPr>
              <a:buClr>
                <a:srgbClr val="007272"/>
              </a:buClr>
              <a:defRPr/>
            </a:lvl1pPr>
            <a:lvl2pPr marL="685594" indent="-228531">
              <a:buClr>
                <a:srgbClr val="007272"/>
              </a:buClr>
              <a:buSzPct val="80000"/>
              <a:buFont typeface="Courier New" panose="02070309020205020404" pitchFamily="49" charset="0"/>
              <a:buChar char="o"/>
              <a:defRPr/>
            </a:lvl2pPr>
            <a:lvl3pPr>
              <a:buClr>
                <a:srgbClr val="007272"/>
              </a:buClr>
              <a:defRPr/>
            </a:lvl3pPr>
            <a:lvl4pPr marL="1599720" indent="-228531">
              <a:buClr>
                <a:srgbClr val="007272"/>
              </a:buClr>
              <a:buFont typeface="Courier New" panose="02070309020205020404" pitchFamily="49" charset="0"/>
              <a:buChar char="o"/>
              <a:defRPr/>
            </a:lvl4pPr>
            <a:lvl5pPr>
              <a:buClr>
                <a:srgbClr val="00727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7383C5-588D-2093-6E6F-C0FC6F408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984076"/>
            <a:ext cx="5180251" cy="4600393"/>
          </a:xfrm>
        </p:spPr>
        <p:txBody>
          <a:bodyPr/>
          <a:lstStyle>
            <a:lvl1pPr>
              <a:buClr>
                <a:srgbClr val="007272"/>
              </a:buClr>
              <a:defRPr/>
            </a:lvl1pPr>
            <a:lvl2pPr marL="685594" indent="-228531">
              <a:buClr>
                <a:srgbClr val="007272"/>
              </a:buClr>
              <a:buSzPct val="80000"/>
              <a:buFont typeface="Courier New" panose="02070309020205020404" pitchFamily="49" charset="0"/>
              <a:buChar char="o"/>
              <a:defRPr/>
            </a:lvl2pPr>
            <a:lvl3pPr>
              <a:buClr>
                <a:srgbClr val="007272"/>
              </a:buClr>
              <a:defRPr/>
            </a:lvl3pPr>
            <a:lvl4pPr marL="1599720" indent="-228531">
              <a:buClr>
                <a:srgbClr val="007272"/>
              </a:buClr>
              <a:buSzPct val="80000"/>
              <a:buFont typeface="Courier New" panose="02070309020205020404" pitchFamily="49" charset="0"/>
              <a:buChar char="o"/>
              <a:defRPr/>
            </a:lvl4pPr>
            <a:lvl5pPr>
              <a:buClr>
                <a:srgbClr val="00727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8CA4A4-047E-484A-0885-3813924633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/>
          <a:lstStyle/>
          <a:p>
            <a:fld id="{A5BD2865-2538-2248-8780-FBB0205DBB11}" type="datetimeFigureOut">
              <a:rPr lang="en-US" smtClean="0"/>
              <a:t>1/9/25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747B42-82D2-72EA-C92F-1EF6B7A74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68627-9917-8ACF-91B5-F924DAF57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46A9-5F7F-0A43-8E4D-025283A7201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F691820-8887-C83B-88B7-8BB291FA4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719518"/>
            <a:ext cx="10512862" cy="1097280"/>
          </a:xfrm>
        </p:spPr>
        <p:txBody>
          <a:bodyPr/>
          <a:lstStyle>
            <a:lvl1pPr>
              <a:defRPr b="1">
                <a:solidFill>
                  <a:srgbClr val="00727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6220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C4540-1BD0-1860-5875-72BD57EE6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984075"/>
            <a:ext cx="5156444" cy="823912"/>
          </a:xfrm>
        </p:spPr>
        <p:txBody>
          <a:bodyPr anchor="b"/>
          <a:lstStyle>
            <a:lvl1pPr marL="0" indent="0">
              <a:buNone/>
              <a:defRPr sz="2399" b="1">
                <a:solidFill>
                  <a:srgbClr val="00727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D5B4D-1C53-4963-2A03-7EC35E8FD5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807987"/>
            <a:ext cx="5156444" cy="3913488"/>
          </a:xfrm>
        </p:spPr>
        <p:txBody>
          <a:bodyPr/>
          <a:lstStyle>
            <a:lvl1pPr>
              <a:buClr>
                <a:srgbClr val="007272"/>
              </a:buClr>
              <a:defRPr/>
            </a:lvl1pPr>
            <a:lvl2pPr marL="685594" indent="-228531">
              <a:buClr>
                <a:srgbClr val="007272"/>
              </a:buClr>
              <a:buSzPct val="80000"/>
              <a:buFont typeface="Courier New" panose="02070309020205020404" pitchFamily="49" charset="0"/>
              <a:buChar char="o"/>
              <a:defRPr/>
            </a:lvl2pPr>
            <a:lvl3pPr>
              <a:buClr>
                <a:srgbClr val="007272"/>
              </a:buClr>
              <a:defRPr/>
            </a:lvl3pPr>
            <a:lvl4pPr marL="1599720" indent="-228531">
              <a:buClr>
                <a:srgbClr val="007272"/>
              </a:buClr>
              <a:buSzPct val="80000"/>
              <a:buFont typeface="Courier New" panose="02070309020205020404" pitchFamily="49" charset="0"/>
              <a:buChar char="o"/>
              <a:defRPr/>
            </a:lvl4pPr>
            <a:lvl5pPr>
              <a:buClr>
                <a:srgbClr val="00727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02BD8F-2DDD-800A-3E54-1264ADCC8D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7418" y="1984075"/>
            <a:ext cx="5181838" cy="823912"/>
          </a:xfrm>
        </p:spPr>
        <p:txBody>
          <a:bodyPr anchor="b"/>
          <a:lstStyle>
            <a:lvl1pPr marL="0" indent="0">
              <a:buNone/>
              <a:defRPr sz="2399" b="1">
                <a:solidFill>
                  <a:srgbClr val="00727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4520F1-767B-01AC-BE1B-D34418F7F4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807987"/>
            <a:ext cx="5181838" cy="3913488"/>
          </a:xfrm>
        </p:spPr>
        <p:txBody>
          <a:bodyPr/>
          <a:lstStyle>
            <a:lvl1pPr>
              <a:buClr>
                <a:srgbClr val="007272"/>
              </a:buClr>
              <a:defRPr/>
            </a:lvl1pPr>
            <a:lvl2pPr marL="685594" indent="-228531">
              <a:buClr>
                <a:srgbClr val="007272"/>
              </a:buClr>
              <a:buSzPct val="80000"/>
              <a:buFont typeface="Courier New" panose="02070309020205020404" pitchFamily="49" charset="0"/>
              <a:buChar char="o"/>
              <a:defRPr/>
            </a:lvl2pPr>
            <a:lvl3pPr>
              <a:buClr>
                <a:srgbClr val="007272"/>
              </a:buClr>
              <a:defRPr/>
            </a:lvl3pPr>
            <a:lvl4pPr marL="1599720" indent="-228531">
              <a:buClr>
                <a:srgbClr val="007272"/>
              </a:buClr>
              <a:buSzPct val="80000"/>
              <a:buFont typeface="Courier New" panose="02070309020205020404" pitchFamily="49" charset="0"/>
              <a:buChar char="o"/>
              <a:defRPr/>
            </a:lvl4pPr>
            <a:lvl5pPr>
              <a:buClr>
                <a:srgbClr val="00727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7DAE3B-39C5-16B7-038F-3B639F763E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/>
          <a:lstStyle/>
          <a:p>
            <a:fld id="{A5BD2865-2538-2248-8780-FBB0205DBB11}" type="datetimeFigureOut">
              <a:rPr lang="en-US" smtClean="0"/>
              <a:t>1/9/25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43EE3F-A21D-574C-017A-C93E4B161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B3421F-6959-6185-B623-B70D11384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46A9-5F7F-0A43-8E4D-025283A7201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F522316-3B38-6537-7301-D7D6007B8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719518"/>
            <a:ext cx="10512862" cy="1097280"/>
          </a:xfrm>
        </p:spPr>
        <p:txBody>
          <a:bodyPr/>
          <a:lstStyle>
            <a:lvl1pPr>
              <a:defRPr b="1">
                <a:solidFill>
                  <a:srgbClr val="00727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6048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C4540-1BD0-1860-5875-72BD57EE6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984075"/>
            <a:ext cx="5156444" cy="823912"/>
          </a:xfrm>
          <a:solidFill>
            <a:srgbClr val="007272"/>
          </a:solidFill>
        </p:spPr>
        <p:txBody>
          <a:bodyPr anchor="b"/>
          <a:lstStyle>
            <a:lvl1pPr marL="0" indent="0">
              <a:buNone/>
              <a:defRPr sz="2399" b="0">
                <a:solidFill>
                  <a:schemeClr val="bg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D5B4D-1C53-4963-2A03-7EC35E8FD5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805875"/>
            <a:ext cx="5156444" cy="3915600"/>
          </a:xfrm>
          <a:solidFill>
            <a:srgbClr val="F9FFFF"/>
          </a:solidFill>
        </p:spPr>
        <p:txBody>
          <a:bodyPr/>
          <a:lstStyle>
            <a:lvl1pPr>
              <a:buClr>
                <a:srgbClr val="007272"/>
              </a:buClr>
              <a:defRPr/>
            </a:lvl1pPr>
            <a:lvl2pPr marL="685594" indent="-228531">
              <a:buClr>
                <a:srgbClr val="007272"/>
              </a:buClr>
              <a:buSzPct val="80000"/>
              <a:buFont typeface="Courier New" panose="02070309020205020404" pitchFamily="49" charset="0"/>
              <a:buChar char="o"/>
              <a:defRPr/>
            </a:lvl2pPr>
            <a:lvl3pPr>
              <a:buClr>
                <a:srgbClr val="007272"/>
              </a:buClr>
              <a:defRPr/>
            </a:lvl3pPr>
            <a:lvl4pPr marL="1599720" indent="-228531">
              <a:buClr>
                <a:srgbClr val="007272"/>
              </a:buClr>
              <a:buSzPct val="80000"/>
              <a:buFont typeface="Courier New" panose="02070309020205020404" pitchFamily="49" charset="0"/>
              <a:buChar char="o"/>
              <a:defRPr/>
            </a:lvl4pPr>
            <a:lvl5pPr>
              <a:buClr>
                <a:srgbClr val="00727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02BD8F-2DDD-800A-3E54-1264ADCC8D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981963"/>
            <a:ext cx="5181838" cy="823912"/>
          </a:xfrm>
          <a:solidFill>
            <a:srgbClr val="007272"/>
          </a:solidFill>
        </p:spPr>
        <p:txBody>
          <a:bodyPr anchor="b"/>
          <a:lstStyle>
            <a:lvl1pPr marL="0" indent="0">
              <a:buNone/>
              <a:defRPr sz="2399" b="0">
                <a:solidFill>
                  <a:schemeClr val="bg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4520F1-767B-01AC-BE1B-D34418F7F4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805875"/>
            <a:ext cx="5181838" cy="3915600"/>
          </a:xfrm>
          <a:solidFill>
            <a:srgbClr val="F9FFFF"/>
          </a:solidFill>
        </p:spPr>
        <p:txBody>
          <a:bodyPr/>
          <a:lstStyle>
            <a:lvl1pPr>
              <a:buClr>
                <a:srgbClr val="007272"/>
              </a:buClr>
              <a:defRPr/>
            </a:lvl1pPr>
            <a:lvl2pPr marL="685594" indent="-228531">
              <a:buClr>
                <a:srgbClr val="007272"/>
              </a:buClr>
              <a:buSzPct val="80000"/>
              <a:buFont typeface="Courier New" panose="02070309020205020404" pitchFamily="49" charset="0"/>
              <a:buChar char="o"/>
              <a:defRPr/>
            </a:lvl2pPr>
            <a:lvl3pPr>
              <a:buClr>
                <a:srgbClr val="007272"/>
              </a:buClr>
              <a:defRPr/>
            </a:lvl3pPr>
            <a:lvl4pPr marL="1599720" indent="-228531">
              <a:buClr>
                <a:srgbClr val="007272"/>
              </a:buClr>
              <a:buSzPct val="80000"/>
              <a:buFont typeface="Courier New" panose="02070309020205020404" pitchFamily="49" charset="0"/>
              <a:buChar char="o"/>
              <a:defRPr/>
            </a:lvl4pPr>
            <a:lvl5pPr>
              <a:buClr>
                <a:srgbClr val="00727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7DAE3B-39C5-16B7-038F-3B639F763E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/>
          <a:lstStyle/>
          <a:p>
            <a:fld id="{A5BD2865-2538-2248-8780-FBB0205DBB11}" type="datetimeFigureOut">
              <a:rPr lang="en-US" smtClean="0"/>
              <a:t>1/9/25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43EE3F-A21D-574C-017A-C93E4B161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B3421F-6959-6185-B623-B70D11384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46A9-5F7F-0A43-8E4D-025283A7201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540AF5C-67D5-81EC-6768-BD49030DE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719518"/>
            <a:ext cx="10512862" cy="1097280"/>
          </a:xfrm>
        </p:spPr>
        <p:txBody>
          <a:bodyPr/>
          <a:lstStyle>
            <a:lvl1pPr>
              <a:defRPr b="1">
                <a:solidFill>
                  <a:srgbClr val="00727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9001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30822E-73D1-F884-5E5B-A3F65EFE10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/>
          <a:lstStyle/>
          <a:p>
            <a:fld id="{A5BD2865-2538-2248-8780-FBB0205DBB11}" type="datetimeFigureOut">
              <a:rPr lang="en-US" smtClean="0"/>
              <a:t>1/9/25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18650-C488-B71C-EAB3-17241540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EB2B75-67B7-9C91-4299-86E0AC471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272"/>
                </a:solidFill>
              </a:defRPr>
            </a:lvl1pPr>
          </a:lstStyle>
          <a:p>
            <a:fld id="{D3C346A9-5F7F-0A43-8E4D-025283A7201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A picture containing outdoor object&#10;&#10;Description automatically generated">
            <a:extLst>
              <a:ext uri="{FF2B5EF4-FFF2-40B4-BE49-F238E27FC236}">
                <a16:creationId xmlns:a16="http://schemas.microsoft.com/office/drawing/2014/main" id="{761D9574-F67D-5896-3DDB-9C1CCB1654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 flipH="1" flipV="1">
            <a:off x="10626110" y="4672852"/>
            <a:ext cx="1562716" cy="21851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D8E1D09-EA2B-AF41-2D11-FF102E673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719518"/>
            <a:ext cx="10512862" cy="1097280"/>
          </a:xfrm>
        </p:spPr>
        <p:txBody>
          <a:bodyPr/>
          <a:lstStyle>
            <a:lvl1pPr>
              <a:defRPr b="1">
                <a:solidFill>
                  <a:srgbClr val="00727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3233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5AEF8C-2253-C1FB-EB11-73CE699729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/>
          <a:lstStyle/>
          <a:p>
            <a:fld id="{A5BD2865-2538-2248-8780-FBB0205DBB11}" type="datetimeFigureOut">
              <a:rPr lang="en-US" smtClean="0"/>
              <a:t>1/9/25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E6B5B5-52E3-65F6-9CB9-3A985DFF4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9413A9-53A7-7288-991D-C261AA7D6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46A9-5F7F-0A43-8E4D-025283A72014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picture containing outdoor object&#10;&#10;Description automatically generated">
            <a:extLst>
              <a:ext uri="{FF2B5EF4-FFF2-40B4-BE49-F238E27FC236}">
                <a16:creationId xmlns:a16="http://schemas.microsoft.com/office/drawing/2014/main" id="{8B8A8B03-51DB-B2F9-46AF-25F29D9AD2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1576" t="48699"/>
          <a:stretch/>
        </p:blipFill>
        <p:spPr>
          <a:xfrm flipH="1">
            <a:off x="0" y="4615132"/>
            <a:ext cx="1431612" cy="224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3158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5AEF8C-2253-C1FB-EB11-73CE699729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/>
          <a:lstStyle/>
          <a:p>
            <a:fld id="{A5BD2865-2538-2248-8780-FBB0205DBB11}" type="datetimeFigureOut">
              <a:rPr lang="en-US" smtClean="0"/>
              <a:t>1/9/25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E6B5B5-52E3-65F6-9CB9-3A985DFF4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9413A9-53A7-7288-991D-C261AA7D6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46A9-5F7F-0A43-8E4D-025283A72014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picture containing honeycomb, outdoor object&#10;&#10;Description automatically generated">
            <a:extLst>
              <a:ext uri="{FF2B5EF4-FFF2-40B4-BE49-F238E27FC236}">
                <a16:creationId xmlns:a16="http://schemas.microsoft.com/office/drawing/2014/main" id="{557D56BE-DA22-B81F-7CEF-ACCDDE38F6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67458" y="4737833"/>
            <a:ext cx="6521366" cy="366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720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5AEF8C-2253-C1FB-EB11-73CE699729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/>
          <a:lstStyle/>
          <a:p>
            <a:fld id="{A5BD2865-2538-2248-8780-FBB0205DBB11}" type="datetimeFigureOut">
              <a:rPr lang="en-US" smtClean="0"/>
              <a:t>1/9/25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E6B5B5-52E3-65F6-9CB9-3A985DFF4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9413A9-53A7-7288-991D-C261AA7D6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46A9-5F7F-0A43-8E4D-025283A72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23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913610"/>
            <a:ext cx="10969943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2157413"/>
            <a:ext cx="10969943" cy="39687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0" y="6253959"/>
            <a:ext cx="2844059" cy="365125"/>
          </a:xfrm>
        </p:spPr>
        <p:txBody>
          <a:bodyPr/>
          <a:lstStyle/>
          <a:p>
            <a:fld id="{3A61218D-492E-F04B-85E0-8E1418915BC8}" type="datetimeFigureOut">
              <a:rPr lang="en-US" smtClean="0"/>
              <a:t>1/9/25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253958"/>
            <a:ext cx="385979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6" y="6226969"/>
            <a:ext cx="2844059" cy="365125"/>
          </a:xfrm>
        </p:spPr>
        <p:txBody>
          <a:bodyPr/>
          <a:lstStyle/>
          <a:p>
            <a:fld id="{6170A441-94C2-BF4A-89E0-0B32EB8577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5AEF8C-2253-C1FB-EB11-73CE699729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/>
          <a:lstStyle/>
          <a:p>
            <a:fld id="{A5BD2865-2538-2248-8780-FBB0205DBB11}" type="datetimeFigureOut">
              <a:rPr lang="en-US" smtClean="0"/>
              <a:t>1/9/25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E6B5B5-52E3-65F6-9CB9-3A985DFF4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9413A9-53A7-7288-991D-C261AA7D6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46A9-5F7F-0A43-8E4D-025283A720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9AB3CB-7B32-658F-C861-084FD1815551}"/>
              </a:ext>
            </a:extLst>
          </p:cNvPr>
          <p:cNvSpPr/>
          <p:nvPr userDrawn="1"/>
        </p:nvSpPr>
        <p:spPr>
          <a:xfrm>
            <a:off x="-148242" y="-111211"/>
            <a:ext cx="12538842" cy="7191633"/>
          </a:xfrm>
          <a:prstGeom prst="rect">
            <a:avLst/>
          </a:prstGeom>
          <a:solidFill>
            <a:srgbClr val="0A2B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rgbClr val="F2F2F2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6318ACA-73DC-1F2D-ADBC-D339A1C6FF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21047" y="3051261"/>
            <a:ext cx="6546732" cy="1743075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3999" b="1">
                <a:solidFill>
                  <a:schemeClr val="bg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A picture containing outdoor object&#10;&#10;Description automatically generated">
            <a:extLst>
              <a:ext uri="{FF2B5EF4-FFF2-40B4-BE49-F238E27FC236}">
                <a16:creationId xmlns:a16="http://schemas.microsoft.com/office/drawing/2014/main" id="{B28CCB74-2116-D835-0724-C1CC0A3C84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 flipV="1">
            <a:off x="394580" y="-654034"/>
            <a:ext cx="2730671" cy="3816315"/>
          </a:xfrm>
          <a:prstGeom prst="rect">
            <a:avLst/>
          </a:prstGeom>
        </p:spPr>
      </p:pic>
      <p:pic>
        <p:nvPicPr>
          <p:cNvPr id="10" name="Picture 9" descr="A picture containing outdoor object&#10;&#10;Description automatically generated">
            <a:extLst>
              <a:ext uri="{FF2B5EF4-FFF2-40B4-BE49-F238E27FC236}">
                <a16:creationId xmlns:a16="http://schemas.microsoft.com/office/drawing/2014/main" id="{7832C153-F714-7D21-5479-69A48C485B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140" t="41494"/>
          <a:stretch/>
        </p:blipFill>
        <p:spPr>
          <a:xfrm rot="16200000" flipH="1">
            <a:off x="9368676" y="4058499"/>
            <a:ext cx="3486665" cy="255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505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5AEF8C-2253-C1FB-EB11-73CE699729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/>
          <a:lstStyle/>
          <a:p>
            <a:fld id="{A5BD2865-2538-2248-8780-FBB0205DBB11}" type="datetimeFigureOut">
              <a:rPr lang="en-US" smtClean="0"/>
              <a:t>1/9/25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E6B5B5-52E3-65F6-9CB9-3A985DFF4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9413A9-53A7-7288-991D-C261AA7D6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46A9-5F7F-0A43-8E4D-025283A720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9AB3CB-7B32-658F-C861-084FD1815551}"/>
              </a:ext>
            </a:extLst>
          </p:cNvPr>
          <p:cNvSpPr/>
          <p:nvPr userDrawn="1"/>
        </p:nvSpPr>
        <p:spPr>
          <a:xfrm>
            <a:off x="-148242" y="-111211"/>
            <a:ext cx="12538842" cy="7191633"/>
          </a:xfrm>
          <a:prstGeom prst="rect">
            <a:avLst/>
          </a:prstGeom>
          <a:solidFill>
            <a:srgbClr val="0A2B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rgbClr val="F2F2F2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6318ACA-73DC-1F2D-ADBC-D339A1C6FF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21047" y="3651766"/>
            <a:ext cx="6546732" cy="1743075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3999" b="1">
                <a:solidFill>
                  <a:srgbClr val="EFC51B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E09EA5F1-8768-94E4-1603-33215FC8BE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" t="17505" r="3935" b="10396"/>
          <a:stretch/>
        </p:blipFill>
        <p:spPr>
          <a:xfrm>
            <a:off x="2724548" y="833843"/>
            <a:ext cx="6739730" cy="1854679"/>
          </a:xfrm>
          <a:prstGeom prst="rect">
            <a:avLst/>
          </a:prstGeom>
        </p:spPr>
      </p:pic>
      <p:pic>
        <p:nvPicPr>
          <p:cNvPr id="7" name="Picture 6" descr="A picture containing honeycomb, outdoor object&#10;&#10;Description automatically generated">
            <a:extLst>
              <a:ext uri="{FF2B5EF4-FFF2-40B4-BE49-F238E27FC236}">
                <a16:creationId xmlns:a16="http://schemas.microsoft.com/office/drawing/2014/main" id="{7C70021C-21B6-CE23-95BB-3ACF6F557C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000"/>
          </a:blip>
          <a:stretch>
            <a:fillRect/>
          </a:stretch>
        </p:blipFill>
        <p:spPr>
          <a:xfrm>
            <a:off x="4620223" y="3669958"/>
            <a:ext cx="7770376" cy="437197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038691B-1B31-1D20-9A18-D905B47BA829}"/>
              </a:ext>
            </a:extLst>
          </p:cNvPr>
          <p:cNvGrpSpPr/>
          <p:nvPr userDrawn="1"/>
        </p:nvGrpSpPr>
        <p:grpSpPr>
          <a:xfrm>
            <a:off x="3068801" y="5616171"/>
            <a:ext cx="6051224" cy="1097280"/>
            <a:chOff x="2998573" y="5616171"/>
            <a:chExt cx="6052800" cy="109728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B6D129B-219A-99EE-E01F-3CDE2A727D8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7972" t="16470" r="4341" b="16470"/>
            <a:stretch/>
          </p:blipFill>
          <p:spPr>
            <a:xfrm>
              <a:off x="2998573" y="5616171"/>
              <a:ext cx="2869620" cy="1097280"/>
            </a:xfrm>
            <a:prstGeom prst="rect">
              <a:avLst/>
            </a:prstGeom>
          </p:spPr>
        </p:pic>
        <p:pic>
          <p:nvPicPr>
            <p:cNvPr id="10" name="Picture 9" descr="Text, schematic&#10;&#10;Description automatically generated">
              <a:extLst>
                <a:ext uri="{FF2B5EF4-FFF2-40B4-BE49-F238E27FC236}">
                  <a16:creationId xmlns:a16="http://schemas.microsoft.com/office/drawing/2014/main" id="{225661DB-28B4-6476-E7E8-C931F8ED7B7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l="-3060" t="-20043" r="-2604" b="-16669"/>
            <a:stretch/>
          </p:blipFill>
          <p:spPr>
            <a:xfrm>
              <a:off x="6181753" y="5844771"/>
              <a:ext cx="2869620" cy="640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09468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5AEF8C-2253-C1FB-EB11-73CE699729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/>
          <a:lstStyle/>
          <a:p>
            <a:fld id="{A5BD2865-2538-2248-8780-FBB0205DBB11}" type="datetimeFigureOut">
              <a:rPr lang="en-US" smtClean="0"/>
              <a:t>1/9/25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E6B5B5-52E3-65F6-9CB9-3A985DFF4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9413A9-53A7-7288-991D-C261AA7D6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46A9-5F7F-0A43-8E4D-025283A720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9AB3CB-7B32-658F-C861-084FD1815551}"/>
              </a:ext>
            </a:extLst>
          </p:cNvPr>
          <p:cNvSpPr/>
          <p:nvPr userDrawn="1"/>
        </p:nvSpPr>
        <p:spPr>
          <a:xfrm>
            <a:off x="-148242" y="-111211"/>
            <a:ext cx="12538842" cy="71916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rgbClr val="F2F2F2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6318ACA-73DC-1F2D-ADBC-D339A1C6FF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21047" y="3651766"/>
            <a:ext cx="6546732" cy="1743075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3999" b="1">
                <a:solidFill>
                  <a:schemeClr val="accent2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9EA5F1-8768-94E4-1603-33215FC8BE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5140" b="5140"/>
          <a:stretch/>
        </p:blipFill>
        <p:spPr>
          <a:xfrm>
            <a:off x="2724548" y="833843"/>
            <a:ext cx="6739730" cy="1854679"/>
          </a:xfrm>
          <a:prstGeom prst="rect">
            <a:avLst/>
          </a:prstGeom>
        </p:spPr>
      </p:pic>
      <p:pic>
        <p:nvPicPr>
          <p:cNvPr id="7" name="Picture 6" descr="A picture containing honeycomb, outdoor object&#10;&#10;Description automatically generated">
            <a:extLst>
              <a:ext uri="{FF2B5EF4-FFF2-40B4-BE49-F238E27FC236}">
                <a16:creationId xmlns:a16="http://schemas.microsoft.com/office/drawing/2014/main" id="{7C70021C-21B6-CE23-95BB-3ACF6F557C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000"/>
          </a:blip>
          <a:stretch>
            <a:fillRect/>
          </a:stretch>
        </p:blipFill>
        <p:spPr>
          <a:xfrm>
            <a:off x="4620223" y="3669958"/>
            <a:ext cx="7770376" cy="4371975"/>
          </a:xfrm>
          <a:prstGeom prst="rect">
            <a:avLst/>
          </a:prstGeom>
        </p:spPr>
      </p:pic>
      <p:pic>
        <p:nvPicPr>
          <p:cNvPr id="11" name="Picture 10" descr="A picture containing outdoor object&#10;&#10;Description automatically generated">
            <a:extLst>
              <a:ext uri="{FF2B5EF4-FFF2-40B4-BE49-F238E27FC236}">
                <a16:creationId xmlns:a16="http://schemas.microsoft.com/office/drawing/2014/main" id="{AA830AA4-65DD-97FA-DBC7-07D956C76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 flipV="1">
            <a:off x="350058" y="-609513"/>
            <a:ext cx="2506708" cy="3503310"/>
          </a:xfrm>
          <a:prstGeom prst="rect">
            <a:avLst/>
          </a:prstGeom>
        </p:spPr>
      </p:pic>
      <p:pic>
        <p:nvPicPr>
          <p:cNvPr id="12" name="Picture 11" descr="A picture containing outdoor object&#10;&#10;Description automatically generated">
            <a:extLst>
              <a:ext uri="{FF2B5EF4-FFF2-40B4-BE49-F238E27FC236}">
                <a16:creationId xmlns:a16="http://schemas.microsoft.com/office/drawing/2014/main" id="{E1616346-C063-9CC3-1B14-93A639C1F4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5140" t="41494"/>
          <a:stretch/>
        </p:blipFill>
        <p:spPr>
          <a:xfrm rot="16200000" flipH="1">
            <a:off x="9368676" y="4058499"/>
            <a:ext cx="3486665" cy="255718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813E9E4-E5CC-813C-008E-D7FA82F5B28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025553" y="5423641"/>
            <a:ext cx="6137719" cy="1208189"/>
            <a:chOff x="2891720" y="5550737"/>
            <a:chExt cx="5917263" cy="106714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D8A0B4D-4128-9A86-F26A-84737C07A56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/>
            <a:srcRect l="6975" t="11190" r="5666" b="11190"/>
            <a:stretch/>
          </p:blipFill>
          <p:spPr>
            <a:xfrm>
              <a:off x="2891720" y="5550737"/>
              <a:ext cx="2621235" cy="1067144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09B2BB79-5E58-0580-3F92-819459561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096000" y="5850491"/>
              <a:ext cx="2712983" cy="4722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07281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0F3AF-3476-6E67-B6F7-B5497CD8E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F9358-6AF1-72E2-2F39-7B33B9387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73943D-4F38-72BB-5E4E-94207DF7DE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5BD1F3-1490-7013-8972-DB27444178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/>
          <a:lstStyle/>
          <a:p>
            <a:fld id="{A5BD2865-2538-2248-8780-FBB0205DBB11}" type="datetimeFigureOut">
              <a:rPr lang="en-US" smtClean="0"/>
              <a:t>1/9/25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E7FE0-AE9D-0ABD-2C22-4CEDB8064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FAFA00-AE5F-4749-9FB3-480372B65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46A9-5F7F-0A43-8E4D-025283A72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6144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18D4E-364F-4B9E-F11F-D05DF301C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F50F05-9082-76BE-8999-61B42BB261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18BF1C-8AD9-A406-2B5A-54887AC089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9C160E-18AD-B1E5-84E4-4FEE449E70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/>
          <a:lstStyle/>
          <a:p>
            <a:fld id="{A5BD2865-2538-2248-8780-FBB0205DBB11}" type="datetimeFigureOut">
              <a:rPr lang="en-US" smtClean="0"/>
              <a:t>1/9/25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DF300A-DB65-E187-1817-FF8EFDD7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B96B50-39CA-20E7-6D89-8A7BBB630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46A9-5F7F-0A43-8E4D-025283A72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075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houses on a teal background">
            <a:extLst>
              <a:ext uri="{FF2B5EF4-FFF2-40B4-BE49-F238E27FC236}">
                <a16:creationId xmlns:a16="http://schemas.microsoft.com/office/drawing/2014/main" id="{31B952EF-0A9E-48FF-4625-8AC29E9011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87"/>
          <a:stretch/>
        </p:blipFill>
        <p:spPr>
          <a:xfrm>
            <a:off x="0" y="0"/>
            <a:ext cx="570504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BAD739-16E6-6759-042C-E352D4CE7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6777" y="1526233"/>
            <a:ext cx="5451926" cy="3573435"/>
          </a:xfrm>
          <a:prstGeom prst="rect">
            <a:avLst/>
          </a:prstGeom>
        </p:spPr>
        <p:txBody>
          <a:bodyPr/>
          <a:lstStyle>
            <a:lvl1pPr>
              <a:defRPr lang="en-US" sz="4799" kern="1200" dirty="0" smtClean="0">
                <a:solidFill>
                  <a:srgbClr val="264A64"/>
                </a:solidFill>
                <a:latin typeface="Aptos Black" panose="020B0004020202020204" pitchFamily="34" charset="0"/>
                <a:ea typeface="+mn-ea"/>
                <a:cs typeface="Rubik ExtraBold" pitchFamily="2" charset="-79"/>
              </a:defRPr>
            </a:lvl1pPr>
          </a:lstStyle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D909CE2-E24D-C3A0-08FE-FC7C389D52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66777" y="5129982"/>
            <a:ext cx="5451926" cy="4723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sz="2399" kern="1200" dirty="0" smtClean="0">
                <a:solidFill>
                  <a:srgbClr val="336A90"/>
                </a:solidFill>
                <a:latin typeface="Aptos SemiBold" panose="020B0004020202020204" pitchFamily="34" charset="0"/>
                <a:ea typeface="+mn-ea"/>
                <a:cs typeface="Rubik ExtraBold" pitchFamily="2" charset="-79"/>
              </a:defRPr>
            </a:lvl1pPr>
          </a:lstStyle>
          <a:p>
            <a:pPr lvl="0"/>
            <a:endParaRPr lang="en-US"/>
          </a:p>
        </p:txBody>
      </p:sp>
      <p:sp>
        <p:nvSpPr>
          <p:cNvPr id="4" name="Freeform 12">
            <a:extLst>
              <a:ext uri="{FF2B5EF4-FFF2-40B4-BE49-F238E27FC236}">
                <a16:creationId xmlns:a16="http://schemas.microsoft.com/office/drawing/2014/main" id="{499B2806-71E7-E5C0-78B5-2DB5E31AEFCC}"/>
              </a:ext>
            </a:extLst>
          </p:cNvPr>
          <p:cNvSpPr/>
          <p:nvPr userDrawn="1"/>
        </p:nvSpPr>
        <p:spPr>
          <a:xfrm>
            <a:off x="-1" y="5057509"/>
            <a:ext cx="5705047" cy="1796933"/>
          </a:xfrm>
          <a:custGeom>
            <a:avLst/>
            <a:gdLst/>
            <a:ahLst/>
            <a:cxnLst/>
            <a:rect l="l" t="t" r="r" b="b"/>
            <a:pathLst>
              <a:path w="886098" h="720120">
                <a:moveTo>
                  <a:pt x="0" y="0"/>
                </a:moveTo>
                <a:lnTo>
                  <a:pt x="886098" y="0"/>
                </a:lnTo>
                <a:lnTo>
                  <a:pt x="886098" y="720120"/>
                </a:lnTo>
                <a:lnTo>
                  <a:pt x="0" y="720120"/>
                </a:lnTo>
                <a:close/>
              </a:path>
            </a:pathLst>
          </a:custGeom>
          <a:solidFill>
            <a:srgbClr val="264A64"/>
          </a:solidFill>
        </p:spPr>
        <p:txBody>
          <a:bodyPr/>
          <a:lstStyle/>
          <a:p>
            <a:endParaRPr lang="en-US" sz="1200">
              <a:solidFill>
                <a:srgbClr val="336A90"/>
              </a:solidFill>
            </a:endParaRPr>
          </a:p>
        </p:txBody>
      </p:sp>
      <p:pic>
        <p:nvPicPr>
          <p:cNvPr id="7" name="Picture 6" descr="A blue and white logo. FYSB and RHYTTAC.&#10;">
            <a:extLst>
              <a:ext uri="{FF2B5EF4-FFF2-40B4-BE49-F238E27FC236}">
                <a16:creationId xmlns:a16="http://schemas.microsoft.com/office/drawing/2014/main" id="{B4F84AF8-5CDF-BF93-A082-EEDDA3E277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22" y="5540724"/>
            <a:ext cx="4954201" cy="830503"/>
          </a:xfrm>
          <a:prstGeom prst="rect">
            <a:avLst/>
          </a:prstGeom>
        </p:spPr>
      </p:pic>
      <p:pic>
        <p:nvPicPr>
          <p:cNvPr id="8" name="Picture 7" descr="A group of people hugging each other&#10;&#10;Description automatically generated">
            <a:extLst>
              <a:ext uri="{FF2B5EF4-FFF2-40B4-BE49-F238E27FC236}">
                <a16:creationId xmlns:a16="http://schemas.microsoft.com/office/drawing/2014/main" id="{256736DD-5238-67D8-F8AC-1B2C4939EE5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" r="-2877"/>
          <a:stretch/>
        </p:blipFill>
        <p:spPr>
          <a:xfrm>
            <a:off x="-1" y="1787142"/>
            <a:ext cx="6177571" cy="3283719"/>
          </a:xfrm>
          <a:prstGeom prst="rect">
            <a:avLst/>
          </a:prstGeom>
        </p:spPr>
      </p:pic>
      <p:pic>
        <p:nvPicPr>
          <p:cNvPr id="9" name="Picture 8" descr="Yellow and blue logo. RHYA 50 YEARS.">
            <a:extLst>
              <a:ext uri="{FF2B5EF4-FFF2-40B4-BE49-F238E27FC236}">
                <a16:creationId xmlns:a16="http://schemas.microsoft.com/office/drawing/2014/main" id="{42CF8E9D-90D1-79C9-B8C8-8A1EBE8641A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62" y="468495"/>
            <a:ext cx="4954201" cy="832964"/>
          </a:xfrm>
          <a:prstGeom prst="rect">
            <a:avLst/>
          </a:prstGeom>
          <a:effectLst>
            <a:glow rad="12700">
              <a:schemeClr val="accent1">
                <a:alpha val="2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573795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45B63-DEB6-5835-AECC-056E0FC6C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193" y="1186312"/>
            <a:ext cx="6279435" cy="735623"/>
          </a:xfrm>
          <a:prstGeom prst="rect">
            <a:avLst/>
          </a:prstGeom>
        </p:spPr>
        <p:txBody>
          <a:bodyPr anchor="ctr"/>
          <a:lstStyle>
            <a:lvl1pPr>
              <a:defRPr lang="en-US" sz="4266" kern="1200" dirty="0" smtClean="0">
                <a:solidFill>
                  <a:srgbClr val="264A64"/>
                </a:solidFill>
                <a:latin typeface="Aptos Black" panose="020B0004020202020204" pitchFamily="34" charset="0"/>
                <a:ea typeface="+mn-ea"/>
                <a:cs typeface="Rubik ExtraBold" pitchFamily="2" charset="-79"/>
              </a:defRPr>
            </a:lvl1pPr>
          </a:lstStyle>
          <a:p>
            <a:endParaRPr lang="en-US"/>
          </a:p>
        </p:txBody>
      </p:sp>
      <p:sp>
        <p:nvSpPr>
          <p:cNvPr id="8" name="TextBox 28">
            <a:extLst>
              <a:ext uri="{FF2B5EF4-FFF2-40B4-BE49-F238E27FC236}">
                <a16:creationId xmlns:a16="http://schemas.microsoft.com/office/drawing/2014/main" id="{7A9EEDB5-6D2B-9507-8235-AC7C482E970C}"/>
              </a:ext>
            </a:extLst>
          </p:cNvPr>
          <p:cNvSpPr txBox="1"/>
          <p:nvPr userDrawn="1"/>
        </p:nvSpPr>
        <p:spPr>
          <a:xfrm>
            <a:off x="685621" y="742952"/>
            <a:ext cx="5504772" cy="2730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84"/>
              </a:lnSpc>
            </a:pPr>
            <a:r>
              <a:rPr lang="en-US" sz="1999" baseline="0">
                <a:solidFill>
                  <a:srgbClr val="336A90"/>
                </a:solidFill>
                <a:latin typeface="Aptos SemiBold" panose="020B0004020202020204" pitchFamily="34" charset="0"/>
                <a:cs typeface="Rubik Medium" pitchFamily="2" charset="-79"/>
              </a:rPr>
              <a:t>2024 RHY NATIONAL GRANTEE TRAINING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28D9363-7DAC-C589-CC4A-B331892D0D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50193" y="2097272"/>
            <a:ext cx="6279435" cy="40177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sz="1866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32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66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/>
          </a:p>
        </p:txBody>
      </p:sp>
      <p:pic>
        <p:nvPicPr>
          <p:cNvPr id="3" name="Picture 2" descr="A group of houses in a blue background&#10;&#10;Description automatically generated">
            <a:extLst>
              <a:ext uri="{FF2B5EF4-FFF2-40B4-BE49-F238E27FC236}">
                <a16:creationId xmlns:a16="http://schemas.microsoft.com/office/drawing/2014/main" id="{5596D6F2-7A41-9454-86E2-DD0E66B461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4163"/>
          <a:stretch/>
        </p:blipFill>
        <p:spPr>
          <a:xfrm>
            <a:off x="7824505" y="0"/>
            <a:ext cx="4364320" cy="6858000"/>
          </a:xfrm>
          <a:prstGeom prst="rect">
            <a:avLst/>
          </a:prstGeom>
        </p:spPr>
      </p:pic>
      <p:pic>
        <p:nvPicPr>
          <p:cNvPr id="5" name="Picture 4" descr="FYSB and RHYTTAC logo">
            <a:extLst>
              <a:ext uri="{FF2B5EF4-FFF2-40B4-BE49-F238E27FC236}">
                <a16:creationId xmlns:a16="http://schemas.microsoft.com/office/drawing/2014/main" id="{555C1527-E057-6A12-7790-EDE25694C8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709" y="5321708"/>
            <a:ext cx="3486751" cy="1410050"/>
          </a:xfrm>
          <a:prstGeom prst="rect">
            <a:avLst/>
          </a:prstGeom>
        </p:spPr>
      </p:pic>
      <p:pic>
        <p:nvPicPr>
          <p:cNvPr id="9" name="Picture 8" descr="Yellow and white logo. RHYA 50 YEARS.">
            <a:extLst>
              <a:ext uri="{FF2B5EF4-FFF2-40B4-BE49-F238E27FC236}">
                <a16:creationId xmlns:a16="http://schemas.microsoft.com/office/drawing/2014/main" id="{85F8A7B4-704F-20F1-49DA-A89581DD46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230" y="560514"/>
            <a:ext cx="3608728" cy="60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2502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45B63-DEB6-5835-AECC-056E0FC6C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193" y="1186312"/>
            <a:ext cx="6279435" cy="735623"/>
          </a:xfrm>
          <a:prstGeom prst="rect">
            <a:avLst/>
          </a:prstGeom>
        </p:spPr>
        <p:txBody>
          <a:bodyPr anchor="ctr"/>
          <a:lstStyle>
            <a:lvl1pPr>
              <a:defRPr lang="en-US" sz="4266" kern="1200" dirty="0" smtClean="0">
                <a:solidFill>
                  <a:srgbClr val="264A64"/>
                </a:solidFill>
                <a:latin typeface="Aptos Black" panose="020B0004020202020204" pitchFamily="34" charset="0"/>
                <a:ea typeface="+mn-ea"/>
                <a:cs typeface="Rubik ExtraBold" pitchFamily="2" charset="-79"/>
              </a:defRPr>
            </a:lvl1pPr>
          </a:lstStyle>
          <a:p>
            <a:endParaRPr lang="en-US"/>
          </a:p>
        </p:txBody>
      </p:sp>
      <p:sp>
        <p:nvSpPr>
          <p:cNvPr id="8" name="TextBox 28">
            <a:extLst>
              <a:ext uri="{FF2B5EF4-FFF2-40B4-BE49-F238E27FC236}">
                <a16:creationId xmlns:a16="http://schemas.microsoft.com/office/drawing/2014/main" id="{7A9EEDB5-6D2B-9507-8235-AC7C482E970C}"/>
              </a:ext>
            </a:extLst>
          </p:cNvPr>
          <p:cNvSpPr txBox="1"/>
          <p:nvPr userDrawn="1"/>
        </p:nvSpPr>
        <p:spPr>
          <a:xfrm>
            <a:off x="685621" y="742952"/>
            <a:ext cx="5504772" cy="2730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84"/>
              </a:lnSpc>
            </a:pPr>
            <a:r>
              <a:rPr lang="en-US" sz="1999" baseline="0">
                <a:solidFill>
                  <a:srgbClr val="336A90"/>
                </a:solidFill>
                <a:latin typeface="Aptos SemiBold" panose="020B0004020202020204" pitchFamily="34" charset="0"/>
                <a:cs typeface="Rubik Medium" pitchFamily="2" charset="-79"/>
              </a:rPr>
              <a:t>2024 RHY NATIONAL GRANTEE TRAINING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28D9363-7DAC-C589-CC4A-B331892D0D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50193" y="2097272"/>
            <a:ext cx="6279435" cy="40177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sz="1866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32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66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/>
          </a:p>
        </p:txBody>
      </p:sp>
      <p:pic>
        <p:nvPicPr>
          <p:cNvPr id="11" name="Picture 10" descr="A pink background with many houses&#10;&#10;Description automatically generated">
            <a:extLst>
              <a:ext uri="{FF2B5EF4-FFF2-40B4-BE49-F238E27FC236}">
                <a16:creationId xmlns:a16="http://schemas.microsoft.com/office/drawing/2014/main" id="{D9794F08-7D7A-C9DE-5A13-B51C5F535E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09"/>
          <a:stretch/>
        </p:blipFill>
        <p:spPr>
          <a:xfrm>
            <a:off x="7824505" y="0"/>
            <a:ext cx="4364320" cy="6866467"/>
          </a:xfrm>
          <a:prstGeom prst="rect">
            <a:avLst/>
          </a:prstGeom>
        </p:spPr>
      </p:pic>
      <p:pic>
        <p:nvPicPr>
          <p:cNvPr id="12" name="Picture 11" descr="FYSB and RHYTTAC logo">
            <a:extLst>
              <a:ext uri="{FF2B5EF4-FFF2-40B4-BE49-F238E27FC236}">
                <a16:creationId xmlns:a16="http://schemas.microsoft.com/office/drawing/2014/main" id="{555C1527-E057-6A12-7790-EDE25694C8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709" y="5330175"/>
            <a:ext cx="3486751" cy="1410050"/>
          </a:xfrm>
          <a:prstGeom prst="rect">
            <a:avLst/>
          </a:prstGeom>
        </p:spPr>
      </p:pic>
      <p:pic>
        <p:nvPicPr>
          <p:cNvPr id="15" name="Picture 14" descr="Yellow and white logo. RHYA 50 YEARS.">
            <a:extLst>
              <a:ext uri="{FF2B5EF4-FFF2-40B4-BE49-F238E27FC236}">
                <a16:creationId xmlns:a16="http://schemas.microsoft.com/office/drawing/2014/main" id="{EAE1D34A-4DDD-CCD6-D9E0-A0F1D48336E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230" y="560514"/>
            <a:ext cx="3608728" cy="60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67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-sub-header_withbody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623B5E7C-2DD5-CB50-2382-FFF94CB7D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8825" cy="1902941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8101" y="6235540"/>
            <a:ext cx="2471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BE77AD86-3719-44E9-A68D-DCAF31FD76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631483" y="2476852"/>
            <a:ext cx="7469051" cy="1113658"/>
          </a:xfrm>
        </p:spPr>
        <p:txBody>
          <a:bodyPr anchor="b" anchorCtr="0">
            <a:noAutofit/>
          </a:bodyPr>
          <a:lstStyle>
            <a:lvl1pPr>
              <a:defRPr sz="3999" b="0" i="0" cap="none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"/>
          </p:nvPr>
        </p:nvSpPr>
        <p:spPr>
          <a:xfrm>
            <a:off x="1623916" y="3693506"/>
            <a:ext cx="7476617" cy="2483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086" indent="-457086">
              <a:buClr>
                <a:srgbClr val="007272"/>
              </a:buClr>
              <a:buFont typeface="Arial" panose="020B0604020202020204" pitchFamily="34" charset="0"/>
              <a:buChar char="•"/>
              <a:defRPr/>
            </a:lvl1pPr>
            <a:lvl2pPr marL="804663" indent="-338054">
              <a:buClr>
                <a:srgbClr val="007272"/>
              </a:buClr>
              <a:buSzPct val="80000"/>
              <a:buFont typeface="Courier New" panose="02070309020205020404" pitchFamily="49" charset="0"/>
              <a:buChar char="o"/>
              <a:defRPr/>
            </a:lvl2pPr>
            <a:lvl3pPr marL="1256986" indent="-342814">
              <a:buClr>
                <a:srgbClr val="007272"/>
              </a:buClr>
              <a:buFont typeface="Wingdings" pitchFamily="2" charset="2"/>
              <a:buChar char="§"/>
              <a:defRPr/>
            </a:lvl3pPr>
            <a:lvl4pPr marL="1599800" indent="-285678">
              <a:buClr>
                <a:schemeClr val="tx1"/>
              </a:buClr>
              <a:buFont typeface="Arial" panose="020B0604020202020204" pitchFamily="34" charset="0"/>
              <a:buChar char="•"/>
              <a:defRPr/>
            </a:lvl4pPr>
            <a:lvl5pPr marL="2114022" indent="-285678">
              <a:buClr>
                <a:srgbClr val="00727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5381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587" y="265906"/>
            <a:ext cx="10607836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587" y="1820066"/>
            <a:ext cx="10607836" cy="39687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9478" y="6253959"/>
            <a:ext cx="2844059" cy="365125"/>
          </a:xfrm>
        </p:spPr>
        <p:txBody>
          <a:bodyPr/>
          <a:lstStyle/>
          <a:p>
            <a:fld id="{3A61218D-492E-F04B-85E0-8E1418915BC8}" type="datetimeFigureOut">
              <a:rPr lang="en-US" smtClean="0"/>
              <a:t>1/9/25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64553" y="6253958"/>
            <a:ext cx="385979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35364" y="6226969"/>
            <a:ext cx="2844059" cy="365125"/>
          </a:xfrm>
        </p:spPr>
        <p:txBody>
          <a:bodyPr/>
          <a:lstStyle/>
          <a:p>
            <a:fld id="{6170A441-94C2-BF4A-89E0-0B32EB857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85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0" y="478239"/>
            <a:ext cx="10969943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843089"/>
            <a:ext cx="10969943" cy="42830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0" y="6253959"/>
            <a:ext cx="2844059" cy="365125"/>
          </a:xfrm>
        </p:spPr>
        <p:txBody>
          <a:bodyPr/>
          <a:lstStyle/>
          <a:p>
            <a:fld id="{3A61218D-492E-F04B-85E0-8E1418915BC8}" type="datetimeFigureOut">
              <a:rPr lang="en-US" smtClean="0"/>
              <a:t>1/9/25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253958"/>
            <a:ext cx="385979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6" y="6226969"/>
            <a:ext cx="2844059" cy="365125"/>
          </a:xfrm>
        </p:spPr>
        <p:txBody>
          <a:bodyPr/>
          <a:lstStyle/>
          <a:p>
            <a:fld id="{6170A441-94C2-BF4A-89E0-0B32EB857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95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2" y="1531938"/>
            <a:ext cx="5307171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74654"/>
            <a:ext cx="10969943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3"/>
            <a:ext cx="5383398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3"/>
            <a:ext cx="5383398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441" y="6227761"/>
            <a:ext cx="2844059" cy="365125"/>
          </a:xfrm>
        </p:spPr>
        <p:txBody>
          <a:bodyPr/>
          <a:lstStyle/>
          <a:p>
            <a:fld id="{3A61218D-492E-F04B-85E0-8E1418915BC8}" type="datetimeFigureOut">
              <a:rPr lang="en-US" smtClean="0"/>
              <a:t>1/9/25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4515" y="6227761"/>
            <a:ext cx="385979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5326" y="6227761"/>
            <a:ext cx="2844059" cy="365125"/>
          </a:xfrm>
        </p:spPr>
        <p:txBody>
          <a:bodyPr/>
          <a:lstStyle/>
          <a:p>
            <a:fld id="{6170A441-94C2-BF4A-89E0-0B32EB857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2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218D-492E-F04B-85E0-8E1418915BC8}" type="datetimeFigureOut">
              <a:rPr lang="en-US" smtClean="0"/>
              <a:t>1/9/25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0A441-94C2-BF4A-89E0-0B32EB8577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441" y="6227761"/>
            <a:ext cx="2844059" cy="365125"/>
          </a:xfrm>
        </p:spPr>
        <p:txBody>
          <a:bodyPr/>
          <a:lstStyle/>
          <a:p>
            <a:fld id="{3A61218D-492E-F04B-85E0-8E1418915BC8}" type="datetimeFigureOut">
              <a:rPr lang="en-US" smtClean="0"/>
              <a:t>1/9/25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4515" y="6227761"/>
            <a:ext cx="385979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5326" y="6227761"/>
            <a:ext cx="2844059" cy="365125"/>
          </a:xfrm>
        </p:spPr>
        <p:txBody>
          <a:bodyPr/>
          <a:lstStyle/>
          <a:p>
            <a:fld id="{6170A441-94C2-BF4A-89E0-0B32EB8577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260BE-403C-8555-D440-ABE72157EA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 b="1">
                <a:solidFill>
                  <a:srgbClr val="00727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1BDE82-4B03-4728-6858-FD205E8300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A207D-C0CC-16B0-6443-B811C8EC83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/>
          <a:lstStyle/>
          <a:p>
            <a:fld id="{A5BD2865-2538-2248-8780-FBB0205DBB11}" type="datetimeFigureOut">
              <a:rPr lang="en-US" smtClean="0"/>
              <a:t>1/9/25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F3DE9-FCEF-588C-5B5A-18E37D02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DE0D3-34AD-CEAD-1DE3-033F246D7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46A9-5F7F-0A43-8E4D-025283A72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38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1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3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1218D-492E-F04B-85E0-8E1418915BC8}" type="datetimeFigureOut">
              <a:rPr lang="en-US" smtClean="0"/>
              <a:t>1/9/25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3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3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0A441-94C2-BF4A-89E0-0B32EB8577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2" r:id="rId4"/>
    <p:sldLayoutId id="2147483652" r:id="rId5"/>
    <p:sldLayoutId id="2147483661" r:id="rId6"/>
    <p:sldLayoutId id="2147483654" r:id="rId7"/>
    <p:sldLayoutId id="2147483655" r:id="rId8"/>
  </p:sldLayoutIdLst>
  <p:txStyles>
    <p:titleStyle>
      <a:lvl1pPr algn="ctr" defTabSz="609448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Optima" panose="02000503060000020004" pitchFamily="2" charset="0"/>
          <a:ea typeface="+mj-ea"/>
          <a:cs typeface="+mj-cs"/>
        </a:defRPr>
      </a:lvl1pPr>
    </p:titleStyle>
    <p:bodyStyle>
      <a:lvl1pPr marL="457086" indent="-457086" algn="l" defTabSz="609448" rtl="0" eaLnBrk="1" latinLnBrk="0" hangingPunct="1">
        <a:spcBef>
          <a:spcPct val="20000"/>
        </a:spcBef>
        <a:buFont typeface="Arial"/>
        <a:buChar char="•"/>
        <a:defRPr sz="4266" kern="1200">
          <a:solidFill>
            <a:schemeClr val="tx1"/>
          </a:solidFill>
          <a:latin typeface="Optima" panose="02000503060000020004" pitchFamily="2" charset="0"/>
          <a:ea typeface="+mn-ea"/>
          <a:cs typeface="+mn-cs"/>
        </a:defRPr>
      </a:lvl1pPr>
      <a:lvl2pPr marL="990352" indent="-380905" algn="l" defTabSz="609448" rtl="0" eaLnBrk="1" latinLnBrk="0" hangingPunct="1">
        <a:spcBef>
          <a:spcPct val="20000"/>
        </a:spcBef>
        <a:buFont typeface="Arial"/>
        <a:buChar char="–"/>
        <a:defRPr sz="3732" kern="1200">
          <a:solidFill>
            <a:schemeClr val="tx1"/>
          </a:solidFill>
          <a:latin typeface="Optima" panose="02000503060000020004" pitchFamily="2" charset="0"/>
          <a:ea typeface="+mn-ea"/>
          <a:cs typeface="+mn-cs"/>
        </a:defRPr>
      </a:lvl2pPr>
      <a:lvl3pPr marL="1523619" indent="-304724" algn="l" defTabSz="609448" rtl="0" eaLnBrk="1" latinLnBrk="0" hangingPunct="1">
        <a:spcBef>
          <a:spcPct val="20000"/>
        </a:spcBef>
        <a:buFont typeface="Arial"/>
        <a:buChar char="•"/>
        <a:defRPr sz="3199" kern="1200">
          <a:solidFill>
            <a:schemeClr val="tx1"/>
          </a:solidFill>
          <a:latin typeface="Optima" panose="02000503060000020004" pitchFamily="2" charset="0"/>
          <a:ea typeface="+mn-ea"/>
          <a:cs typeface="+mn-cs"/>
        </a:defRPr>
      </a:lvl3pPr>
      <a:lvl4pPr marL="2133067" indent="-304724" algn="l" defTabSz="609448" rtl="0" eaLnBrk="1" latinLnBrk="0" hangingPunct="1">
        <a:spcBef>
          <a:spcPct val="20000"/>
        </a:spcBef>
        <a:buFont typeface="Arial"/>
        <a:buChar char="–"/>
        <a:defRPr sz="2666" kern="1200">
          <a:solidFill>
            <a:schemeClr val="tx1"/>
          </a:solidFill>
          <a:latin typeface="Optima" panose="02000503060000020004" pitchFamily="2" charset="0"/>
          <a:ea typeface="+mn-ea"/>
          <a:cs typeface="+mn-cs"/>
        </a:defRPr>
      </a:lvl4pPr>
      <a:lvl5pPr marL="2742514" indent="-304724" algn="l" defTabSz="609448" rtl="0" eaLnBrk="1" latinLnBrk="0" hangingPunct="1">
        <a:spcBef>
          <a:spcPct val="20000"/>
        </a:spcBef>
        <a:buFont typeface="Arial"/>
        <a:buChar char="»"/>
        <a:defRPr sz="2666" kern="1200">
          <a:solidFill>
            <a:schemeClr val="tx1"/>
          </a:solidFill>
          <a:latin typeface="Optima" panose="02000503060000020004" pitchFamily="2" charset="0"/>
          <a:ea typeface="+mn-ea"/>
          <a:cs typeface="+mn-cs"/>
        </a:defRPr>
      </a:lvl5pPr>
      <a:lvl6pPr marL="3351962" indent="-304724" algn="l" defTabSz="609448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609448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609448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609448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C905ED-0CEE-C355-A3EB-64F0D562B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C89AE5-9DE1-E935-DE3B-617FB40EE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8F6AF-438B-6ABA-4D0D-03B02F28C0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346A9-5F7F-0A43-8E4D-025283A7201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71703513-28E0-008B-1535-358EF983C9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" r="662" b="56934"/>
          <a:stretch/>
        </p:blipFill>
        <p:spPr>
          <a:xfrm>
            <a:off x="0" y="1"/>
            <a:ext cx="12188825" cy="81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752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9.sv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8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sv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7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76.svg"/><Relationship Id="rId5" Type="http://schemas.openxmlformats.org/officeDocument/2006/relationships/diagramQuickStyle" Target="../diagrams/quickStyle4.xml"/><Relationship Id="rId15" Type="http://schemas.openxmlformats.org/officeDocument/2006/relationships/image" Target="../media/image80.svg"/><Relationship Id="rId10" Type="http://schemas.openxmlformats.org/officeDocument/2006/relationships/image" Target="../media/image75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74.svg"/><Relationship Id="rId14" Type="http://schemas.openxmlformats.org/officeDocument/2006/relationships/image" Target="../media/image7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hyperlink" Target="http://www.activatecenter.org/" TargetMode="External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8.png"/><Relationship Id="rId5" Type="http://schemas.openxmlformats.org/officeDocument/2006/relationships/hyperlink" Target="https://mailchi.mp/1fdef88ec107/activate-newsletter-signup" TargetMode="External"/><Relationship Id="rId4" Type="http://schemas.openxmlformats.org/officeDocument/2006/relationships/hyperlink" Target="https://www.linkedin.com/company/activate-collective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opa.hhs.gov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RelationshipSkills@Dibbleinstitute.org" TargetMode="External"/><Relationship Id="rId2" Type="http://schemas.openxmlformats.org/officeDocument/2006/relationships/hyperlink" Target="http://www.dibbleinstitute.org/webinar-archives/" TargetMode="Externa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hyperlink" Target="mailto:Esther@Dibbleinstitute.org" TargetMode="Externa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mailto:Esther@Dibbleinstitute.org" TargetMode="Externa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kayreed@dibbleinstitute.org" TargetMode="External"/><Relationship Id="rId2" Type="http://schemas.openxmlformats.org/officeDocument/2006/relationships/hyperlink" Target="http://www.dibbleinstitute.org/" TargetMode="Externa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nybates.ca/tag/digital-natives/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B85927C-1D78-BF46-8B12-DAA473770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1214" y="1012533"/>
            <a:ext cx="7436866" cy="606161"/>
          </a:xfrm>
        </p:spPr>
        <p:txBody>
          <a:bodyPr>
            <a:noAutofit/>
          </a:bodyPr>
          <a:lstStyle/>
          <a:p>
            <a:r>
              <a:rPr lang="en-US" sz="3200" i="1" dirty="0"/>
              <a:t>January 2025 Webinar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D8369E9-438C-6B42-958F-6F05A91CBD67}"/>
              </a:ext>
            </a:extLst>
          </p:cNvPr>
          <p:cNvSpPr txBox="1">
            <a:spLocks/>
          </p:cNvSpPr>
          <p:nvPr/>
        </p:nvSpPr>
        <p:spPr>
          <a:xfrm>
            <a:off x="829971" y="2661462"/>
            <a:ext cx="10519351" cy="606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09448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Optima" panose="02000503060000020004" pitchFamily="2" charset="0"/>
              </a:rPr>
              <a:t>Sexual Cyberbullying &amp; Healthy Romantic Relationships:</a:t>
            </a:r>
            <a:br>
              <a:rPr lang="en-US" sz="3200" dirty="0">
                <a:latin typeface="Optima" panose="02000503060000020004" pitchFamily="2" charset="0"/>
              </a:rPr>
            </a:br>
            <a:r>
              <a:rPr lang="en-US" sz="3200" dirty="0" err="1">
                <a:latin typeface="Optima" panose="02000503060000020004" pitchFamily="2" charset="0"/>
              </a:rPr>
              <a:t>Activate’s</a:t>
            </a:r>
            <a:r>
              <a:rPr lang="en-US" sz="3200" dirty="0">
                <a:latin typeface="Optima" panose="02000503060000020004" pitchFamily="2" charset="0"/>
              </a:rPr>
              <a:t> Sexual and Reproductive Health Resources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358EE03-9D5A-BE4D-89E7-F2AA1A58F6AD}"/>
              </a:ext>
            </a:extLst>
          </p:cNvPr>
          <p:cNvSpPr txBox="1">
            <a:spLocks/>
          </p:cNvSpPr>
          <p:nvPr/>
        </p:nvSpPr>
        <p:spPr>
          <a:xfrm>
            <a:off x="2371217" y="4307137"/>
            <a:ext cx="7436866" cy="606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09448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Optima" panose="02000503060000020004" pitchFamily="2" charset="0"/>
              </a:rPr>
              <a:t>Presenters: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1E2983E-CFA8-4A40-A175-B81EE6BEE706}"/>
              </a:ext>
            </a:extLst>
          </p:cNvPr>
          <p:cNvSpPr txBox="1">
            <a:spLocks/>
          </p:cNvSpPr>
          <p:nvPr/>
        </p:nvSpPr>
        <p:spPr>
          <a:xfrm>
            <a:off x="2508824" y="4936225"/>
            <a:ext cx="6502378" cy="606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609448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	</a:t>
            </a:r>
            <a:r>
              <a:rPr lang="en-US" sz="8000" b="1" dirty="0">
                <a:solidFill>
                  <a:prstClr val="black">
                    <a:lumMod val="65000"/>
                    <a:lumOff val="35000"/>
                  </a:prstClr>
                </a:solidFill>
                <a:latin typeface="Optima" panose="02000503060000020004" pitchFamily="2" charset="0"/>
              </a:rPr>
              <a:t>Rachel Rosenberg, Ph.D., Samuel Beckwith, Ph.D. and Karlee </a:t>
            </a:r>
            <a:r>
              <a:rPr lang="en-US" sz="80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Optima" panose="02000503060000020004" pitchFamily="2" charset="0"/>
              </a:rPr>
              <a:t>Naylon</a:t>
            </a:r>
            <a:endParaRPr lang="en-US" sz="8000" b="1" dirty="0">
              <a:solidFill>
                <a:prstClr val="black">
                  <a:lumMod val="65000"/>
                  <a:lumOff val="35000"/>
                </a:prstClr>
              </a:solidFill>
              <a:latin typeface="Optima" panose="02000503060000020004" pitchFamily="2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AA4E514-F709-5B43-9E8B-CD66193BE397}"/>
              </a:ext>
            </a:extLst>
          </p:cNvPr>
          <p:cNvSpPr txBox="1">
            <a:spLocks/>
          </p:cNvSpPr>
          <p:nvPr/>
        </p:nvSpPr>
        <p:spPr>
          <a:xfrm>
            <a:off x="3168093" y="5542386"/>
            <a:ext cx="5843109" cy="606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09448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Optima" panose="02000503060000020004" pitchFamily="2" charset="0"/>
              </a:rPr>
              <a:t>Child Trends</a:t>
            </a:r>
          </a:p>
        </p:txBody>
      </p:sp>
    </p:spTree>
    <p:extLst>
      <p:ext uri="{BB962C8B-B14F-4D97-AF65-F5344CB8AC3E}">
        <p14:creationId xmlns:p14="http://schemas.microsoft.com/office/powerpoint/2010/main" val="452995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9D87F-AB5F-819C-5157-77B838173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A28E7-F379-32F4-D4D3-2B5CEAAAC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797" indent="-342797">
              <a:buAutoNum type="arabicPeriod"/>
            </a:pPr>
            <a:r>
              <a:rPr lang="en-US" sz="3199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Understand the forms sexual cyberbullying may take and how youth-supporting professionals may be resources for young people experiencing it;</a:t>
            </a:r>
          </a:p>
          <a:p>
            <a:pPr marL="342797" indent="-342797">
              <a:buAutoNum type="arabicPeriod"/>
            </a:pPr>
            <a:r>
              <a:rPr lang="en-US" sz="3199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Recognize the components of healthy relationships and strategies for discussing healthy relationships with young people;</a:t>
            </a:r>
          </a:p>
          <a:p>
            <a:pPr marL="342797" indent="-342797">
              <a:buAutoNum type="arabicPeriod"/>
            </a:pPr>
            <a:r>
              <a:rPr lang="en-US" sz="3199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Identify helpful resources from the Activate Center on these and other topics.</a:t>
            </a:r>
          </a:p>
          <a:p>
            <a:pPr marL="304724" indent="-304724"/>
            <a:endParaRPr lang="en-US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561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50AC14B-458C-1482-05DB-85A429DAD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505" y="1347429"/>
            <a:ext cx="6653046" cy="5207832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199" b="1">
                <a:solidFill>
                  <a:schemeClr val="accent2"/>
                </a:solidFill>
                <a:latin typeface="Lato" panose="020F0502020204030203" pitchFamily="34" charset="0"/>
              </a:rPr>
              <a:t>Activate</a:t>
            </a:r>
            <a:r>
              <a:rPr lang="en-US" b="1">
                <a:solidFill>
                  <a:schemeClr val="accent2"/>
                </a:solidFill>
                <a:latin typeface="Lato" panose="020F0502020204030203" pitchFamily="34" charset="0"/>
              </a:rPr>
              <a:t> </a:t>
            </a:r>
            <a:r>
              <a:rPr lang="en-US">
                <a:latin typeface="Lato" panose="020F0502020204030203" pitchFamily="34" charset="0"/>
              </a:rPr>
              <a:t>partners with youth-supporting professionals, young people, and researchers to translate research and create research-based resources for professionals who support young people experiencing the child welfare and/or justice systems, homelessness, and/or disconnection from school and work (i.e., opportunity youth).</a:t>
            </a:r>
          </a:p>
          <a:p>
            <a:endParaRPr lang="en-US">
              <a:latin typeface="Lato" panose="020F0502020204030203" pitchFamily="34" charset="0"/>
            </a:endParaRPr>
          </a:p>
        </p:txBody>
      </p:sp>
      <p:pic>
        <p:nvPicPr>
          <p:cNvPr id="7" name="Content Placeholder 6" descr="A person standing in front of a purple circle&#10;&#10;Description automatically generated">
            <a:extLst>
              <a:ext uri="{FF2B5EF4-FFF2-40B4-BE49-F238E27FC236}">
                <a16:creationId xmlns:a16="http://schemas.microsoft.com/office/drawing/2014/main" id="{1E6FE1CF-DE5B-39CB-86F9-596AFB26C3CF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9" t="10131" r="12757" b="6034"/>
          <a:stretch/>
        </p:blipFill>
        <p:spPr>
          <a:xfrm flipH="1">
            <a:off x="8836898" y="1743516"/>
            <a:ext cx="3351927" cy="5113593"/>
          </a:xfrm>
        </p:spPr>
      </p:pic>
      <p:pic>
        <p:nvPicPr>
          <p:cNvPr id="9" name="Picture 8" descr="A person wearing a blue hoodie&#10;&#10;Description automatically generated">
            <a:extLst>
              <a:ext uri="{FF2B5EF4-FFF2-40B4-BE49-F238E27FC236}">
                <a16:creationId xmlns:a16="http://schemas.microsoft.com/office/drawing/2014/main" id="{6B79242A-4B9C-7589-3B22-793C4C3B4A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36" y="2133937"/>
            <a:ext cx="1902182" cy="4723170"/>
          </a:xfrm>
          <a:prstGeom prst="rect">
            <a:avLst/>
          </a:prstGeom>
        </p:spPr>
      </p:pic>
      <p:pic>
        <p:nvPicPr>
          <p:cNvPr id="11" name="Picture 10" descr="A cartoon of a person&#10;&#10;Description automatically generated">
            <a:extLst>
              <a:ext uri="{FF2B5EF4-FFF2-40B4-BE49-F238E27FC236}">
                <a16:creationId xmlns:a16="http://schemas.microsoft.com/office/drawing/2014/main" id="{47A80043-692F-7C14-2D34-8E3CF6CB10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760" y="2273049"/>
            <a:ext cx="1358064" cy="458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91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662C0F-52F1-8CD6-A450-07AA904E0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Curved Up 2">
            <a:extLst>
              <a:ext uri="{FF2B5EF4-FFF2-40B4-BE49-F238E27FC236}">
                <a16:creationId xmlns:a16="http://schemas.microsoft.com/office/drawing/2014/main" id="{BE752BCA-559B-2BD3-6265-A26AED4C8176}"/>
              </a:ext>
            </a:extLst>
          </p:cNvPr>
          <p:cNvSpPr/>
          <p:nvPr/>
        </p:nvSpPr>
        <p:spPr>
          <a:xfrm>
            <a:off x="1738697" y="5445415"/>
            <a:ext cx="1271872" cy="498210"/>
          </a:xfrm>
          <a:prstGeom prst="curvedUpArrow">
            <a:avLst/>
          </a:prstGeom>
          <a:solidFill>
            <a:srgbClr val="007272"/>
          </a:solidFill>
          <a:ln>
            <a:solidFill>
              <a:srgbClr val="00727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>
              <a:defRPr/>
            </a:pPr>
            <a:endParaRPr lang="en-US" sz="1799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B1DE3D8-01B3-C5CC-D3DE-BAB2ECABE5B4}"/>
              </a:ext>
            </a:extLst>
          </p:cNvPr>
          <p:cNvGrpSpPr/>
          <p:nvPr/>
        </p:nvGrpSpPr>
        <p:grpSpPr>
          <a:xfrm>
            <a:off x="71333" y="2895933"/>
            <a:ext cx="2292929" cy="2562778"/>
            <a:chOff x="4111" y="16981"/>
            <a:chExt cx="2098924" cy="179307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2160BAAB-0E99-813B-4826-9655311AE2FC}"/>
                </a:ext>
              </a:extLst>
            </p:cNvPr>
            <p:cNvSpPr/>
            <p:nvPr/>
          </p:nvSpPr>
          <p:spPr>
            <a:xfrm>
              <a:off x="4111" y="16981"/>
              <a:ext cx="2098924" cy="1783767"/>
            </a:xfrm>
            <a:prstGeom prst="roundRect">
              <a:avLst>
                <a:gd name="adj" fmla="val 10000"/>
              </a:avLst>
            </a:prstGeom>
            <a:solidFill>
              <a:srgbClr val="EFC51B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defTabSz="914172">
                <a:defRPr/>
              </a:pPr>
              <a:endParaRPr lang="en-US" sz="179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Rectangle: Rounded Corners 4">
              <a:extLst>
                <a:ext uri="{FF2B5EF4-FFF2-40B4-BE49-F238E27FC236}">
                  <a16:creationId xmlns:a16="http://schemas.microsoft.com/office/drawing/2014/main" id="{E1752339-DF7D-7B20-8509-BE7C275FC786}"/>
                </a:ext>
              </a:extLst>
            </p:cNvPr>
            <p:cNvSpPr txBox="1"/>
            <p:nvPr/>
          </p:nvSpPr>
          <p:spPr>
            <a:xfrm>
              <a:off x="56356" y="130774"/>
              <a:ext cx="1994434" cy="16792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26" tIns="53326" rIns="53326" bIns="53326" numCol="1" spcCol="1270" anchor="t" anchorCtr="0">
              <a:noAutofit/>
            </a:bodyPr>
            <a:lstStyle/>
            <a:p>
              <a:pPr algn="ctr" defTabSz="62214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2399" b="1">
                  <a:solidFill>
                    <a:prstClr val="black"/>
                  </a:solidFill>
                  <a:latin typeface="Lato" panose="020F0502020204030203" pitchFamily="34" charset="0"/>
                </a:rPr>
                <a:t>Identify</a:t>
              </a:r>
              <a:r>
                <a:rPr lang="en-US" sz="1999">
                  <a:solidFill>
                    <a:prstClr val="black"/>
                  </a:solidFill>
                  <a:latin typeface="Lato" panose="020F0502020204030203" pitchFamily="34" charset="0"/>
                </a:rPr>
                <a:t> </a:t>
              </a:r>
              <a:endParaRPr lang="en-US" sz="1799">
                <a:solidFill>
                  <a:prstClr val="black"/>
                </a:solidFill>
                <a:latin typeface="Lato" panose="020F0502020204030203" pitchFamily="34" charset="0"/>
              </a:endParaRPr>
            </a:p>
            <a:p>
              <a:pPr algn="ctr" defTabSz="62214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866" i="1">
                  <a:solidFill>
                    <a:prstClr val="black"/>
                  </a:solidFill>
                  <a:latin typeface="Lato" panose="020F0502020204030203" pitchFamily="34" charset="0"/>
                </a:rPr>
                <a:t>Identify the </a:t>
              </a:r>
              <a:br>
                <a:rPr lang="en-US" sz="1866" i="1">
                  <a:solidFill>
                    <a:prstClr val="black"/>
                  </a:solidFill>
                  <a:latin typeface="Lato" panose="020F0502020204030203" pitchFamily="34" charset="0"/>
                </a:rPr>
              </a:br>
              <a:r>
                <a:rPr lang="en-US" sz="1866" i="1">
                  <a:solidFill>
                    <a:prstClr val="black"/>
                  </a:solidFill>
                  <a:latin typeface="Lato" panose="020F0502020204030203" pitchFamily="34" charset="0"/>
                </a:rPr>
                <a:t>need and opportunity for research translation</a:t>
              </a:r>
              <a:endParaRPr lang="en-US" sz="1866" i="1">
                <a:solidFill>
                  <a:prstClr val="black"/>
                </a:solidFill>
                <a:latin typeface="Lato" panose="020F0502020204030203" pitchFamily="34" charset="0"/>
                <a:ea typeface="Calibri"/>
                <a:cs typeface="Calibri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05E696-258D-D0B3-0799-AEBA96CDD37B}"/>
              </a:ext>
            </a:extLst>
          </p:cNvPr>
          <p:cNvGrpSpPr/>
          <p:nvPr/>
        </p:nvGrpSpPr>
        <p:grpSpPr>
          <a:xfrm>
            <a:off x="2514613" y="2887446"/>
            <a:ext cx="2283162" cy="2632891"/>
            <a:chOff x="2448026" y="8490"/>
            <a:chExt cx="2098924" cy="1827985"/>
          </a:xfrm>
          <a:solidFill>
            <a:schemeClr val="accent2">
              <a:lumMod val="75000"/>
            </a:schemeClr>
          </a:solidFill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1B52E0EA-74C9-67D9-DE61-550154939A49}"/>
                </a:ext>
              </a:extLst>
            </p:cNvPr>
            <p:cNvSpPr/>
            <p:nvPr/>
          </p:nvSpPr>
          <p:spPr>
            <a:xfrm>
              <a:off x="2448026" y="8490"/>
              <a:ext cx="2098924" cy="1783767"/>
            </a:xfrm>
            <a:prstGeom prst="roundRect">
              <a:avLst>
                <a:gd name="adj" fmla="val 10000"/>
              </a:avLst>
            </a:prstGeom>
            <a:solidFill>
              <a:srgbClr val="8C649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defTabSz="914172">
                <a:defRPr/>
              </a:pPr>
              <a:endParaRPr lang="en-US" sz="1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5" name="Rectangle: Rounded Corners 6">
              <a:extLst>
                <a:ext uri="{FF2B5EF4-FFF2-40B4-BE49-F238E27FC236}">
                  <a16:creationId xmlns:a16="http://schemas.microsoft.com/office/drawing/2014/main" id="{76968B99-874C-0532-9EF9-40891974610B}"/>
                </a:ext>
              </a:extLst>
            </p:cNvPr>
            <p:cNvSpPr txBox="1"/>
            <p:nvPr/>
          </p:nvSpPr>
          <p:spPr>
            <a:xfrm>
              <a:off x="2500271" y="157198"/>
              <a:ext cx="1994434" cy="167927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26" tIns="53326" rIns="53326" bIns="53326" numCol="1" spcCol="1270" anchor="t" anchorCtr="0">
              <a:noAutofit/>
            </a:bodyPr>
            <a:lstStyle/>
            <a:p>
              <a:pPr algn="ctr" defTabSz="62214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2399" b="1">
                  <a:solidFill>
                    <a:prstClr val="white"/>
                  </a:solidFill>
                  <a:latin typeface="Lato" panose="020F0502020204030203" pitchFamily="34" charset="0"/>
                </a:rPr>
                <a:t>Collect &amp; Curate</a:t>
              </a:r>
              <a:endParaRPr lang="en-US" sz="2399" b="1">
                <a:solidFill>
                  <a:prstClr val="white"/>
                </a:solidFill>
                <a:latin typeface="Lato" panose="020F0502020204030203" pitchFamily="34" charset="0"/>
                <a:ea typeface="Calibri"/>
                <a:cs typeface="Calibri"/>
              </a:endParaRPr>
            </a:p>
            <a:p>
              <a:pPr algn="ctr" defTabSz="62214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866" i="1">
                  <a:solidFill>
                    <a:prstClr val="white"/>
                  </a:solidFill>
                  <a:latin typeface="Lato" panose="020F0502020204030203" pitchFamily="34" charset="0"/>
                </a:rPr>
                <a:t>Collect, review, and organize existing information</a:t>
              </a:r>
              <a:br>
                <a:rPr lang="en-US" sz="1333" i="1">
                  <a:solidFill>
                    <a:prstClr val="white"/>
                  </a:solidFill>
                  <a:latin typeface="Lato" panose="020F0502020204030203" pitchFamily="34" charset="0"/>
                </a:rPr>
              </a:br>
              <a:endParaRPr lang="en-US" sz="1333" i="1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 marL="0" lvl="1" defTabSz="533267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defRPr/>
              </a:pPr>
              <a:endParaRPr lang="en-US" sz="1400">
                <a:solidFill>
                  <a:prstClr val="white"/>
                </a:solidFill>
                <a:latin typeface="Lato" panose="020F0502020204030203" pitchFamily="34" charset="0"/>
                <a:ea typeface="Calibri"/>
                <a:cs typeface="Calibri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4E0C78E-992A-4DED-B83B-BE01CE41EC7C}"/>
              </a:ext>
            </a:extLst>
          </p:cNvPr>
          <p:cNvGrpSpPr/>
          <p:nvPr/>
        </p:nvGrpSpPr>
        <p:grpSpPr>
          <a:xfrm>
            <a:off x="4955326" y="2887444"/>
            <a:ext cx="2283162" cy="2557971"/>
            <a:chOff x="4889375" y="8490"/>
            <a:chExt cx="2098924" cy="1783767"/>
          </a:xfrm>
          <a:solidFill>
            <a:schemeClr val="accent4">
              <a:lumMod val="75000"/>
            </a:schemeClr>
          </a:solidFill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FF4B747-37E8-6210-6C22-D56E8AA3443C}"/>
                </a:ext>
              </a:extLst>
            </p:cNvPr>
            <p:cNvSpPr/>
            <p:nvPr/>
          </p:nvSpPr>
          <p:spPr>
            <a:xfrm>
              <a:off x="4889375" y="8490"/>
              <a:ext cx="2098924" cy="1783767"/>
            </a:xfrm>
            <a:prstGeom prst="roundRect">
              <a:avLst>
                <a:gd name="adj" fmla="val 10000"/>
              </a:avLst>
            </a:prstGeom>
            <a:solidFill>
              <a:srgbClr val="007272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defTabSz="914172">
                <a:defRPr/>
              </a:pPr>
              <a:endParaRPr lang="en-US" sz="1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3" name="Rectangle: Rounded Corners 8">
              <a:extLst>
                <a:ext uri="{FF2B5EF4-FFF2-40B4-BE49-F238E27FC236}">
                  <a16:creationId xmlns:a16="http://schemas.microsoft.com/office/drawing/2014/main" id="{087A631A-8920-D2D4-6C8D-478C3FAF856A}"/>
                </a:ext>
              </a:extLst>
            </p:cNvPr>
            <p:cNvSpPr txBox="1"/>
            <p:nvPr/>
          </p:nvSpPr>
          <p:spPr>
            <a:xfrm>
              <a:off x="4941620" y="60735"/>
              <a:ext cx="1994434" cy="167927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26" tIns="53326" rIns="53326" bIns="53326" numCol="1" spcCol="1270" anchor="t" anchorCtr="0">
              <a:noAutofit/>
            </a:bodyPr>
            <a:lstStyle/>
            <a:p>
              <a:pPr algn="ctr" defTabSz="62214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2399" b="1">
                  <a:solidFill>
                    <a:prstClr val="white"/>
                  </a:solidFill>
                  <a:latin typeface="Lato" panose="020F0502020204030203" pitchFamily="34" charset="0"/>
                </a:rPr>
                <a:t>Summarize Knowledge</a:t>
              </a:r>
              <a:endParaRPr lang="en-US" sz="2399" b="1">
                <a:solidFill>
                  <a:prstClr val="white"/>
                </a:solidFill>
                <a:latin typeface="Lato" panose="020F0502020204030203" pitchFamily="34" charset="0"/>
                <a:ea typeface="Calibri"/>
                <a:cs typeface="Calibri"/>
              </a:endParaRPr>
            </a:p>
            <a:p>
              <a:pPr algn="ctr" defTabSz="62214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866" i="1">
                  <a:solidFill>
                    <a:prstClr val="white"/>
                  </a:solidFill>
                  <a:latin typeface="Lato" panose="020F0502020204030203" pitchFamily="34" charset="0"/>
                </a:rPr>
                <a:t>Summarize and synthesize available knowledge</a:t>
              </a:r>
              <a:endParaRPr lang="en-US" sz="1866" b="1" i="1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 marL="114272" lvl="1" indent="-114272" defTabSz="533267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  <a:defRPr/>
              </a:pPr>
              <a:endParaRPr lang="en-US" sz="1400">
                <a:solidFill>
                  <a:prstClr val="white"/>
                </a:solidFill>
                <a:latin typeface="Lato" panose="020F0502020204030203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C597F0A-51F9-9A56-225D-D219EF469094}"/>
              </a:ext>
            </a:extLst>
          </p:cNvPr>
          <p:cNvGrpSpPr/>
          <p:nvPr/>
        </p:nvGrpSpPr>
        <p:grpSpPr>
          <a:xfrm>
            <a:off x="7396039" y="2887444"/>
            <a:ext cx="2292929" cy="2569203"/>
            <a:chOff x="7330724" y="8490"/>
            <a:chExt cx="2098924" cy="1783767"/>
          </a:xfrm>
          <a:solidFill>
            <a:schemeClr val="accent6">
              <a:lumMod val="75000"/>
            </a:schemeClr>
          </a:solidFill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A4E07A8B-787D-AA6B-0283-0714B5A8D4B0}"/>
                </a:ext>
              </a:extLst>
            </p:cNvPr>
            <p:cNvSpPr/>
            <p:nvPr/>
          </p:nvSpPr>
          <p:spPr>
            <a:xfrm>
              <a:off x="7330724" y="8490"/>
              <a:ext cx="2098924" cy="1783767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defTabSz="914172">
                <a:defRPr/>
              </a:pPr>
              <a:endParaRPr lang="en-US" sz="1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1" name="Rectangle: Rounded Corners 10">
              <a:extLst>
                <a:ext uri="{FF2B5EF4-FFF2-40B4-BE49-F238E27FC236}">
                  <a16:creationId xmlns:a16="http://schemas.microsoft.com/office/drawing/2014/main" id="{274A1670-377A-EF02-00E6-7739D2CFE373}"/>
                </a:ext>
              </a:extLst>
            </p:cNvPr>
            <p:cNvSpPr txBox="1"/>
            <p:nvPr/>
          </p:nvSpPr>
          <p:spPr>
            <a:xfrm>
              <a:off x="7382969" y="60735"/>
              <a:ext cx="1994434" cy="167927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26" tIns="53326" rIns="53326" bIns="53326" numCol="1" spcCol="1270" anchor="t" anchorCtr="0">
              <a:noAutofit/>
            </a:bodyPr>
            <a:lstStyle/>
            <a:p>
              <a:pPr algn="ctr" defTabSz="62214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2399" b="1">
                  <a:solidFill>
                    <a:prstClr val="white"/>
                  </a:solidFill>
                  <a:latin typeface="Lato" panose="020F0502020204030203" pitchFamily="34" charset="0"/>
                </a:rPr>
                <a:t>Make Research Actionable</a:t>
              </a:r>
              <a:endParaRPr lang="en-US" sz="2399" b="1">
                <a:solidFill>
                  <a:prstClr val="white"/>
                </a:solidFill>
                <a:latin typeface="Lato" panose="020F0502020204030203" pitchFamily="34" charset="0"/>
                <a:ea typeface="Calibri"/>
                <a:cs typeface="Calibri"/>
              </a:endParaRPr>
            </a:p>
            <a:p>
              <a:pPr algn="ctr" defTabSz="62214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999" i="1">
                  <a:solidFill>
                    <a:prstClr val="white"/>
                  </a:solidFill>
                  <a:latin typeface="Lato" panose="020F0502020204030203" pitchFamily="34" charset="0"/>
                </a:rPr>
                <a:t>Apply knowledge to practice</a:t>
              </a:r>
              <a:endParaRPr lang="en-US" sz="1999" i="1">
                <a:solidFill>
                  <a:prstClr val="white"/>
                </a:solidFill>
                <a:latin typeface="Lato" panose="020F0502020204030203" pitchFamily="34" charset="0"/>
                <a:ea typeface="Calibri"/>
                <a:cs typeface="Calibri"/>
              </a:endParaRPr>
            </a:p>
            <a:p>
              <a:pPr marL="0" lvl="1" defTabSz="533267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defRPr/>
              </a:pPr>
              <a:endParaRPr lang="en-US" sz="1400">
                <a:solidFill>
                  <a:prstClr val="white"/>
                </a:solidFill>
                <a:latin typeface="Lato" panose="020F0502020204030203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BFA796E-9341-3BBD-E151-A607D20463DB}"/>
              </a:ext>
            </a:extLst>
          </p:cNvPr>
          <p:cNvGrpSpPr/>
          <p:nvPr/>
        </p:nvGrpSpPr>
        <p:grpSpPr>
          <a:xfrm>
            <a:off x="9833282" y="2895934"/>
            <a:ext cx="2292929" cy="2563033"/>
            <a:chOff x="9772073" y="8490"/>
            <a:chExt cx="2098924" cy="1785383"/>
          </a:xfrm>
          <a:solidFill>
            <a:schemeClr val="accent1">
              <a:lumMod val="75000"/>
            </a:schemeClr>
          </a:solidFill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AA8FD383-41A7-3FBA-1604-F111F26881F7}"/>
                </a:ext>
              </a:extLst>
            </p:cNvPr>
            <p:cNvSpPr/>
            <p:nvPr/>
          </p:nvSpPr>
          <p:spPr>
            <a:xfrm>
              <a:off x="9772073" y="8490"/>
              <a:ext cx="2098924" cy="1783767"/>
            </a:xfrm>
            <a:prstGeom prst="roundRect">
              <a:avLst>
                <a:gd name="adj" fmla="val 10000"/>
              </a:avLst>
            </a:prstGeom>
            <a:solidFill>
              <a:srgbClr val="092A35"/>
            </a:solidFill>
            <a:ln>
              <a:solidFill>
                <a:schemeClr val="accent5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defTabSz="914172">
                <a:defRPr/>
              </a:pPr>
              <a:endParaRPr lang="en-US" sz="1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Rectangle: Rounded Corners 12">
              <a:extLst>
                <a:ext uri="{FF2B5EF4-FFF2-40B4-BE49-F238E27FC236}">
                  <a16:creationId xmlns:a16="http://schemas.microsoft.com/office/drawing/2014/main" id="{2D306858-C979-D85A-974A-BB5AD814C061}"/>
                </a:ext>
              </a:extLst>
            </p:cNvPr>
            <p:cNvSpPr txBox="1"/>
            <p:nvPr/>
          </p:nvSpPr>
          <p:spPr>
            <a:xfrm>
              <a:off x="9824318" y="114596"/>
              <a:ext cx="1994434" cy="167927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26" tIns="53326" rIns="53326" bIns="53326" numCol="1" spcCol="1270" anchor="t" anchorCtr="0">
              <a:noAutofit/>
            </a:bodyPr>
            <a:lstStyle/>
            <a:p>
              <a:pPr algn="ctr" defTabSz="62214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2399" b="1">
                  <a:solidFill>
                    <a:prstClr val="white"/>
                  </a:solidFill>
                  <a:latin typeface="Lato" panose="020F0502020204030203" pitchFamily="34" charset="0"/>
                </a:rPr>
                <a:t>Train</a:t>
              </a:r>
              <a:r>
                <a:rPr lang="en-US" sz="2399" b="1">
                  <a:solidFill>
                    <a:prstClr val="white"/>
                  </a:solidFill>
                  <a:latin typeface="Calibri" panose="020F0502020204030204"/>
                </a:rPr>
                <a:t> </a:t>
              </a:r>
            </a:p>
            <a:p>
              <a:pPr algn="ctr" defTabSz="62214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999" i="1">
                  <a:solidFill>
                    <a:prstClr val="white"/>
                  </a:solidFill>
                  <a:latin typeface="Lato" panose="020F0502020204030203" pitchFamily="34" charset="0"/>
                </a:rPr>
                <a:t>Build capacity,</a:t>
              </a:r>
              <a:r>
                <a:rPr lang="en-US" sz="1999">
                  <a:solidFill>
                    <a:prstClr val="white"/>
                  </a:solidFill>
                  <a:latin typeface="Lato" panose="020F0502020204030203" pitchFamily="34" charset="0"/>
                </a:rPr>
                <a:t> </a:t>
              </a:r>
              <a:r>
                <a:rPr lang="en-US" sz="1999" i="1">
                  <a:solidFill>
                    <a:prstClr val="white"/>
                  </a:solidFill>
                  <a:latin typeface="Lato" panose="020F0502020204030203" pitchFamily="34" charset="0"/>
                </a:rPr>
                <a:t>using research-based practices</a:t>
              </a:r>
              <a:endParaRPr lang="en-US" sz="1999" i="1">
                <a:solidFill>
                  <a:prstClr val="white"/>
                </a:solidFill>
                <a:latin typeface="Lato" panose="020F0502020204030203" pitchFamily="34" charset="0"/>
                <a:ea typeface="Calibri"/>
                <a:cs typeface="Calibri"/>
              </a:endParaRPr>
            </a:p>
            <a:p>
              <a:pPr marL="0" lvl="1" defTabSz="533267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defRPr/>
              </a:pPr>
              <a:endParaRPr lang="en-US" sz="1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4" name="Arrow: Curved Up 3">
            <a:extLst>
              <a:ext uri="{FF2B5EF4-FFF2-40B4-BE49-F238E27FC236}">
                <a16:creationId xmlns:a16="http://schemas.microsoft.com/office/drawing/2014/main" id="{B091661C-4E1C-9EC6-7332-E4659D6D2FB2}"/>
              </a:ext>
            </a:extLst>
          </p:cNvPr>
          <p:cNvSpPr/>
          <p:nvPr/>
        </p:nvSpPr>
        <p:spPr>
          <a:xfrm>
            <a:off x="4189177" y="5456647"/>
            <a:ext cx="1271872" cy="498210"/>
          </a:xfrm>
          <a:prstGeom prst="curvedUpArrow">
            <a:avLst/>
          </a:prstGeom>
          <a:solidFill>
            <a:srgbClr val="007272"/>
          </a:solidFill>
          <a:ln>
            <a:solidFill>
              <a:srgbClr val="00727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>
              <a:defRPr/>
            </a:pPr>
            <a:endParaRPr lang="en-US" sz="179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Arrow: Curved Up 4">
            <a:extLst>
              <a:ext uri="{FF2B5EF4-FFF2-40B4-BE49-F238E27FC236}">
                <a16:creationId xmlns:a16="http://schemas.microsoft.com/office/drawing/2014/main" id="{9B79A5F3-9304-BB6C-C238-89EE584B61C4}"/>
              </a:ext>
            </a:extLst>
          </p:cNvPr>
          <p:cNvSpPr/>
          <p:nvPr/>
        </p:nvSpPr>
        <p:spPr>
          <a:xfrm>
            <a:off x="6639656" y="5459821"/>
            <a:ext cx="1271872" cy="498210"/>
          </a:xfrm>
          <a:prstGeom prst="curvedUpArrow">
            <a:avLst/>
          </a:prstGeom>
          <a:solidFill>
            <a:srgbClr val="007272"/>
          </a:solidFill>
          <a:ln>
            <a:solidFill>
              <a:srgbClr val="00727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>
              <a:defRPr/>
            </a:pPr>
            <a:endParaRPr lang="en-US" sz="179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Arrow: Curved Up 5">
            <a:extLst>
              <a:ext uri="{FF2B5EF4-FFF2-40B4-BE49-F238E27FC236}">
                <a16:creationId xmlns:a16="http://schemas.microsoft.com/office/drawing/2014/main" id="{EB2E40DF-5B47-7544-B591-9D92B9982E73}"/>
              </a:ext>
            </a:extLst>
          </p:cNvPr>
          <p:cNvSpPr/>
          <p:nvPr/>
        </p:nvSpPr>
        <p:spPr>
          <a:xfrm>
            <a:off x="9200816" y="5461286"/>
            <a:ext cx="1271872" cy="498210"/>
          </a:xfrm>
          <a:prstGeom prst="curvedUpArrow">
            <a:avLst/>
          </a:prstGeom>
          <a:solidFill>
            <a:srgbClr val="007272"/>
          </a:solidFill>
          <a:ln>
            <a:solidFill>
              <a:srgbClr val="00727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>
              <a:defRPr/>
            </a:pPr>
            <a:endParaRPr lang="en-US" sz="179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Arrow: Curved Up 6">
            <a:extLst>
              <a:ext uri="{FF2B5EF4-FFF2-40B4-BE49-F238E27FC236}">
                <a16:creationId xmlns:a16="http://schemas.microsoft.com/office/drawing/2014/main" id="{11D6267F-E0E2-D88E-140D-80E5622E914D}"/>
              </a:ext>
            </a:extLst>
          </p:cNvPr>
          <p:cNvSpPr/>
          <p:nvPr/>
        </p:nvSpPr>
        <p:spPr>
          <a:xfrm flipH="1" flipV="1">
            <a:off x="3511839" y="2364273"/>
            <a:ext cx="5039919" cy="489721"/>
          </a:xfrm>
          <a:prstGeom prst="curvedUpArrow">
            <a:avLst>
              <a:gd name="adj1" fmla="val 25000"/>
              <a:gd name="adj2" fmla="val 62379"/>
              <a:gd name="adj3" fmla="val 25000"/>
            </a:avLst>
          </a:prstGeom>
          <a:solidFill>
            <a:srgbClr val="007272"/>
          </a:solidFill>
          <a:ln w="76200">
            <a:solidFill>
              <a:srgbClr val="00727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>
              <a:defRPr/>
            </a:pPr>
            <a:endParaRPr lang="en-US" sz="179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F4DF3CD-85A6-1ACF-FCAA-816472AA4742}"/>
              </a:ext>
            </a:extLst>
          </p:cNvPr>
          <p:cNvSpPr txBox="1">
            <a:spLocks/>
          </p:cNvSpPr>
          <p:nvPr/>
        </p:nvSpPr>
        <p:spPr>
          <a:xfrm>
            <a:off x="320259" y="1019050"/>
            <a:ext cx="11548307" cy="1113368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172">
              <a:defRPr/>
            </a:pPr>
            <a:r>
              <a:rPr lang="en-US" sz="4399" b="1">
                <a:solidFill>
                  <a:srgbClr val="007272"/>
                </a:solidFill>
                <a:latin typeface="Lato" panose="020F0502020204030203" pitchFamily="34" charset="0"/>
                <a:cs typeface="Calibri"/>
              </a:rPr>
              <a:t>Five Steps to Translate Research to Practice</a:t>
            </a:r>
            <a:endParaRPr lang="en-US" sz="4399">
              <a:solidFill>
                <a:prstClr val="black"/>
              </a:solidFill>
              <a:latin typeface="Lato" panose="020F0502020204030203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AFDBD23-43A2-A828-D1C4-7CF0EF02DF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77882" y="4618583"/>
            <a:ext cx="747751" cy="74775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93AF78A-0C83-3DF0-CE7C-9EF8B71502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35723" y="4618584"/>
            <a:ext cx="822127" cy="822127"/>
          </a:xfrm>
          <a:prstGeom prst="rect">
            <a:avLst/>
          </a:prstGeom>
        </p:spPr>
      </p:pic>
      <p:pic>
        <p:nvPicPr>
          <p:cNvPr id="10" name="Graphic 9" descr="Meeting with solid fill">
            <a:extLst>
              <a:ext uri="{FF2B5EF4-FFF2-40B4-BE49-F238E27FC236}">
                <a16:creationId xmlns:a16="http://schemas.microsoft.com/office/drawing/2014/main" id="{471E0E91-5EC6-5F2C-EFAB-F6D6CBFF52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5648292" y="4524061"/>
            <a:ext cx="946171" cy="946171"/>
          </a:xfrm>
          <a:prstGeom prst="rect">
            <a:avLst/>
          </a:prstGeom>
        </p:spPr>
      </p:pic>
      <p:pic>
        <p:nvPicPr>
          <p:cNvPr id="11" name="Graphic 10" descr="Magnifying glass with solid fill">
            <a:extLst>
              <a:ext uri="{FF2B5EF4-FFF2-40B4-BE49-F238E27FC236}">
                <a16:creationId xmlns:a16="http://schemas.microsoft.com/office/drawing/2014/main" id="{7846FE69-F397-B255-B7BB-D136D8889B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85423" y="4755999"/>
            <a:ext cx="664750" cy="664750"/>
          </a:xfrm>
          <a:prstGeom prst="rect">
            <a:avLst/>
          </a:prstGeom>
        </p:spPr>
      </p:pic>
      <p:pic>
        <p:nvPicPr>
          <p:cNvPr id="12" name="Graphic 11" descr="Classroom with solid fill">
            <a:extLst>
              <a:ext uri="{FF2B5EF4-FFF2-40B4-BE49-F238E27FC236}">
                <a16:creationId xmlns:a16="http://schemas.microsoft.com/office/drawing/2014/main" id="{2582BE26-00A1-FE05-4813-FCADFF5D8E0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513547" y="4503361"/>
            <a:ext cx="914162" cy="91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80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CAB10D-989D-001E-CBF2-FFD1728E67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4847" y="2732496"/>
            <a:ext cx="9419131" cy="2121017"/>
          </a:xfrm>
        </p:spPr>
        <p:txBody>
          <a:bodyPr anchor="ctr">
            <a:normAutofit/>
          </a:bodyPr>
          <a:lstStyle/>
          <a:p>
            <a:r>
              <a:rPr lang="en-US" sz="5998">
                <a:latin typeface="Lato" panose="020F0502020204030203" pitchFamily="34" charset="0"/>
              </a:rPr>
              <a:t>Sexual Cyberbullying Resources</a:t>
            </a:r>
          </a:p>
        </p:txBody>
      </p:sp>
    </p:spTree>
    <p:extLst>
      <p:ext uri="{BB962C8B-B14F-4D97-AF65-F5344CB8AC3E}">
        <p14:creationId xmlns:p14="http://schemas.microsoft.com/office/powerpoint/2010/main" val="1847740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ook cover with text and icons&#10;&#10;Description automatically generated">
            <a:extLst>
              <a:ext uri="{FF2B5EF4-FFF2-40B4-BE49-F238E27FC236}">
                <a16:creationId xmlns:a16="http://schemas.microsoft.com/office/drawing/2014/main" id="{90B20A00-FC46-6BEE-C6A1-B048C1445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6001" y="946996"/>
            <a:ext cx="4485395" cy="5804629"/>
          </a:xfrm>
          <a:prstGeom prst="rect">
            <a:avLst/>
          </a:prstGeom>
        </p:spPr>
      </p:pic>
      <p:pic>
        <p:nvPicPr>
          <p:cNvPr id="2" name="Picture 1" descr="A close-up of a research report">
            <a:extLst>
              <a:ext uri="{FF2B5EF4-FFF2-40B4-BE49-F238E27FC236}">
                <a16:creationId xmlns:a16="http://schemas.microsoft.com/office/drawing/2014/main" id="{FE3B8FC3-8952-5589-902B-DEAFCE010E7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873" b="41345"/>
          <a:stretch/>
        </p:blipFill>
        <p:spPr>
          <a:xfrm>
            <a:off x="497429" y="1244632"/>
            <a:ext cx="6094413" cy="467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096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15232-213E-C779-2FE8-10CF066F3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14CBF-3FC1-33E7-08C9-DEFBE9938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1" y="882304"/>
            <a:ext cx="10512862" cy="1096994"/>
          </a:xfrm>
        </p:spPr>
        <p:txBody>
          <a:bodyPr>
            <a:normAutofit/>
          </a:bodyPr>
          <a:lstStyle/>
          <a:p>
            <a:r>
              <a:rPr lang="en-US" sz="3999">
                <a:latin typeface="Lato" panose="020F0502020204030203" pitchFamily="34" charset="0"/>
                <a:cs typeface="Calibri Light"/>
              </a:rPr>
              <a:t>Identifying a Need: Sexual Cyberbullying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4F51669-4481-6D3B-8FA6-F4DB54328E28}"/>
              </a:ext>
            </a:extLst>
          </p:cNvPr>
          <p:cNvGraphicFramePr/>
          <p:nvPr/>
        </p:nvGraphicFramePr>
        <p:xfrm>
          <a:off x="2215573" y="1621839"/>
          <a:ext cx="8536712" cy="5235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Graphic 4" descr="Transfer with solid fill">
            <a:extLst>
              <a:ext uri="{FF2B5EF4-FFF2-40B4-BE49-F238E27FC236}">
                <a16:creationId xmlns:a16="http://schemas.microsoft.com/office/drawing/2014/main" id="{86E2B91A-A555-AB57-CF69-1DC826706C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82147" y="3810199"/>
            <a:ext cx="914162" cy="914162"/>
          </a:xfrm>
          <a:prstGeom prst="rect">
            <a:avLst/>
          </a:prstGeom>
        </p:spPr>
      </p:pic>
      <p:pic>
        <p:nvPicPr>
          <p:cNvPr id="7" name="Graphic 6" descr="Books on shelf with solid fill">
            <a:extLst>
              <a:ext uri="{FF2B5EF4-FFF2-40B4-BE49-F238E27FC236}">
                <a16:creationId xmlns:a16="http://schemas.microsoft.com/office/drawing/2014/main" id="{35117969-7679-62FF-5C71-9F91E39133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475042" y="2234376"/>
            <a:ext cx="914162" cy="914162"/>
          </a:xfrm>
          <a:prstGeom prst="rect">
            <a:avLst/>
          </a:prstGeom>
        </p:spPr>
      </p:pic>
      <p:pic>
        <p:nvPicPr>
          <p:cNvPr id="9" name="Graphic 8" descr="Storytelling with solid fill">
            <a:extLst>
              <a:ext uri="{FF2B5EF4-FFF2-40B4-BE49-F238E27FC236}">
                <a16:creationId xmlns:a16="http://schemas.microsoft.com/office/drawing/2014/main" id="{1F34F832-0A67-2DC6-6F89-92349353218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467881" y="5333653"/>
            <a:ext cx="914162" cy="91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536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FAD4F-D071-11D1-2AA6-E95F55059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1" y="1029940"/>
            <a:ext cx="10512862" cy="1096994"/>
          </a:xfrm>
        </p:spPr>
        <p:txBody>
          <a:bodyPr>
            <a:normAutofit/>
          </a:bodyPr>
          <a:lstStyle/>
          <a:p>
            <a:r>
              <a:rPr lang="en-US" sz="3999">
                <a:latin typeface="Lato" panose="020F0502020204030203" pitchFamily="34" charset="0"/>
                <a:cs typeface="Calibri Light"/>
              </a:rPr>
              <a:t>Identifying a Need: Sexual Cyberbullying </a:t>
            </a:r>
            <a:endParaRPr lang="en-US" sz="3999">
              <a:latin typeface="Lato" panose="020F0502020204030203" pitchFamily="34" charset="0"/>
            </a:endParaRPr>
          </a:p>
        </p:txBody>
      </p: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B6BB197D-45E5-A4B5-BB01-4B8206930F15}"/>
              </a:ext>
            </a:extLst>
          </p:cNvPr>
          <p:cNvGraphicFramePr>
            <a:graphicFrameLocks/>
          </p:cNvGraphicFramePr>
          <p:nvPr/>
        </p:nvGraphicFramePr>
        <p:xfrm>
          <a:off x="837981" y="1860659"/>
          <a:ext cx="10512862" cy="4570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05038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C7627-18F6-F894-29BD-2ED33239E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1" y="927897"/>
            <a:ext cx="10512862" cy="1096994"/>
          </a:xfrm>
        </p:spPr>
        <p:txBody>
          <a:bodyPr>
            <a:normAutofit/>
          </a:bodyPr>
          <a:lstStyle/>
          <a:p>
            <a:r>
              <a:rPr lang="en-US" sz="3999">
                <a:latin typeface="Lato" panose="020F0502020204030203" pitchFamily="34" charset="0"/>
              </a:rPr>
              <a:t>Sexual Cyberbullying: What Is It?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9D401-9AC2-7AC8-CFED-4310B5533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981" y="1817219"/>
            <a:ext cx="10512862" cy="4738043"/>
          </a:xfrm>
        </p:spPr>
        <p:txBody>
          <a:bodyPr/>
          <a:lstStyle/>
          <a:p>
            <a:pPr marL="0" indent="0">
              <a:buNone/>
            </a:pPr>
            <a:r>
              <a:rPr lang="en-US" sz="2399" b="1" dirty="0"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Sexual cyberbullying </a:t>
            </a:r>
            <a:r>
              <a:rPr lang="en-US" sz="2399" dirty="0"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 a broad term used to describe any sexually aggressive or coercive behavior facilitated by technology to intentionally harm, embarrass, threaten, or intimidate another person.</a:t>
            </a:r>
            <a:r>
              <a:rPr lang="en-US" sz="2399" dirty="0">
                <a:latin typeface="Lato" panose="020F0502020204030203" pitchFamily="34" charset="0"/>
              </a:rPr>
              <a:t> </a:t>
            </a:r>
          </a:p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36298099-0448-A513-0C15-43C702102BF4}"/>
              </a:ext>
            </a:extLst>
          </p:cNvPr>
          <p:cNvSpPr txBox="1"/>
          <p:nvPr/>
        </p:nvSpPr>
        <p:spPr>
          <a:xfrm>
            <a:off x="1628307" y="3399152"/>
            <a:ext cx="4506237" cy="47971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26">
              <a:lnSpc>
                <a:spcPct val="107000"/>
              </a:lnSpc>
              <a:spcAft>
                <a:spcPts val="1200"/>
              </a:spcAft>
            </a:pPr>
            <a:r>
              <a:rPr lang="en-US" sz="2399" kern="100">
                <a:solidFill>
                  <a:prstClr val="black"/>
                </a:solidFill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Sextortion</a:t>
            </a:r>
          </a:p>
          <a:p>
            <a:pPr defTabSz="914126">
              <a:lnSpc>
                <a:spcPct val="107000"/>
              </a:lnSpc>
            </a:pPr>
            <a:r>
              <a:rPr lang="en-US" sz="2399" kern="100">
                <a:solidFill>
                  <a:prstClr val="black"/>
                </a:solidFill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defTabSz="914126">
              <a:lnSpc>
                <a:spcPct val="107000"/>
              </a:lnSpc>
            </a:pPr>
            <a:endParaRPr lang="en-US" sz="1999" kern="100">
              <a:solidFill>
                <a:prstClr val="black"/>
              </a:solidFill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defTabSz="914126">
              <a:lnSpc>
                <a:spcPct val="107000"/>
              </a:lnSpc>
            </a:pPr>
            <a:endParaRPr lang="en-US" sz="2399" kern="100">
              <a:solidFill>
                <a:prstClr val="black"/>
              </a:solidFill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defTabSz="914126">
              <a:lnSpc>
                <a:spcPct val="107000"/>
              </a:lnSpc>
            </a:pPr>
            <a:endParaRPr lang="en-US" sz="2399" kern="100">
              <a:solidFill>
                <a:prstClr val="black"/>
              </a:solidFill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defTabSz="914126">
              <a:lnSpc>
                <a:spcPct val="107000"/>
              </a:lnSpc>
              <a:spcAft>
                <a:spcPts val="600"/>
              </a:spcAft>
              <a:tabLst>
                <a:tab pos="1778190" algn="l"/>
              </a:tabLst>
            </a:pPr>
            <a:r>
              <a:rPr lang="en-US" sz="2399" kern="100">
                <a:solidFill>
                  <a:prstClr val="black"/>
                </a:solidFill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399" kern="100">
              <a:solidFill>
                <a:prstClr val="black"/>
              </a:solidFill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cellphone with icons on it&#10;&#10;Description automatically generated">
            <a:extLst>
              <a:ext uri="{FF2B5EF4-FFF2-40B4-BE49-F238E27FC236}">
                <a16:creationId xmlns:a16="http://schemas.microsoft.com/office/drawing/2014/main" id="{A0761939-831D-DF2A-9D88-02A96DCF84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72" y="2947075"/>
            <a:ext cx="1096994" cy="1096994"/>
          </a:xfrm>
          <a:prstGeom prst="rect">
            <a:avLst/>
          </a:prstGeom>
        </p:spPr>
      </p:pic>
      <p:sp>
        <p:nvSpPr>
          <p:cNvPr id="6" name="Text Box 11">
            <a:extLst>
              <a:ext uri="{FF2B5EF4-FFF2-40B4-BE49-F238E27FC236}">
                <a16:creationId xmlns:a16="http://schemas.microsoft.com/office/drawing/2014/main" id="{0DC37687-43D7-186C-BEB8-556E6C2995F6}"/>
              </a:ext>
            </a:extLst>
          </p:cNvPr>
          <p:cNvSpPr txBox="1"/>
          <p:nvPr/>
        </p:nvSpPr>
        <p:spPr>
          <a:xfrm>
            <a:off x="7046037" y="3234386"/>
            <a:ext cx="3072057" cy="51457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26">
              <a:lnSpc>
                <a:spcPct val="107000"/>
              </a:lnSpc>
              <a:tabLst>
                <a:tab pos="1778190" algn="l"/>
              </a:tabLst>
            </a:pPr>
            <a:r>
              <a:rPr lang="en-US" sz="2399" kern="100">
                <a:solidFill>
                  <a:prstClr val="black"/>
                </a:solidFill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Revenge porn</a:t>
            </a:r>
          </a:p>
          <a:p>
            <a:pPr defTabSz="914126">
              <a:lnSpc>
                <a:spcPct val="107000"/>
              </a:lnSpc>
              <a:tabLst>
                <a:tab pos="1778190" algn="l"/>
              </a:tabLst>
            </a:pPr>
            <a:endParaRPr lang="en-US" sz="1400" kern="100">
              <a:solidFill>
                <a:prstClr val="black"/>
              </a:solidFill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defTabSz="914126">
              <a:lnSpc>
                <a:spcPct val="107000"/>
              </a:lnSpc>
              <a:tabLst>
                <a:tab pos="1778190" algn="l"/>
              </a:tabLst>
            </a:pPr>
            <a:endParaRPr lang="en-US" sz="3199" kern="100">
              <a:solidFill>
                <a:prstClr val="black"/>
              </a:solidFill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defTabSz="914126">
              <a:lnSpc>
                <a:spcPct val="107000"/>
              </a:lnSpc>
              <a:tabLst>
                <a:tab pos="1778190" algn="l"/>
              </a:tabLst>
            </a:pPr>
            <a:endParaRPr lang="en-US" sz="3199" kern="100">
              <a:solidFill>
                <a:prstClr val="black"/>
              </a:solidFill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defTabSz="914126">
              <a:lnSpc>
                <a:spcPct val="107000"/>
              </a:lnSpc>
              <a:tabLst>
                <a:tab pos="1778190" algn="l"/>
              </a:tabLst>
            </a:pPr>
            <a:endParaRPr lang="en-US" sz="3199" kern="100">
              <a:solidFill>
                <a:prstClr val="black"/>
              </a:solidFill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4F8EA6-1400-556F-AF43-253A931A05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803" y="4062795"/>
            <a:ext cx="1246233" cy="12462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531D14-471B-D815-E62C-444C7F0EF7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994" y="5269825"/>
            <a:ext cx="1246233" cy="12462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63AC06-8E68-A518-2C26-52CB201D11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7512" y="2801695"/>
            <a:ext cx="1465198" cy="14651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372703-0A28-4098-6880-6758F71510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35" y="5269825"/>
            <a:ext cx="1246233" cy="12462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7AA7FB-54F6-13D6-7F5C-2C25FE0318C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54" y="4166835"/>
            <a:ext cx="1096994" cy="10969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33CF829-F493-8A22-5904-C0049C4D0C6E}"/>
              </a:ext>
            </a:extLst>
          </p:cNvPr>
          <p:cNvSpPr txBox="1"/>
          <p:nvPr/>
        </p:nvSpPr>
        <p:spPr>
          <a:xfrm>
            <a:off x="1628306" y="4550923"/>
            <a:ext cx="3811269" cy="461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26"/>
            <a:r>
              <a:rPr lang="en-US" sz="2399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Online Sexual Harassment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550F49-3066-773D-B512-06968DB1B4E1}"/>
              </a:ext>
            </a:extLst>
          </p:cNvPr>
          <p:cNvSpPr txBox="1"/>
          <p:nvPr/>
        </p:nvSpPr>
        <p:spPr>
          <a:xfrm>
            <a:off x="1720216" y="5726615"/>
            <a:ext cx="3298442" cy="454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26">
              <a:lnSpc>
                <a:spcPct val="107000"/>
              </a:lnSpc>
            </a:pPr>
            <a:r>
              <a:rPr lang="en-US" sz="2399" kern="100">
                <a:solidFill>
                  <a:prstClr val="black"/>
                </a:solidFill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Nonconsensual sexting</a:t>
            </a:r>
            <a:endParaRPr lang="en-US" sz="2399" kern="100">
              <a:solidFill>
                <a:prstClr val="black"/>
              </a:solidFill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D394CA-A988-770A-168B-0F847EDAF888}"/>
              </a:ext>
            </a:extLst>
          </p:cNvPr>
          <p:cNvSpPr txBox="1"/>
          <p:nvPr/>
        </p:nvSpPr>
        <p:spPr>
          <a:xfrm>
            <a:off x="7046037" y="4441588"/>
            <a:ext cx="2025989" cy="7384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26"/>
            <a:r>
              <a:rPr lang="en-US" sz="2399" kern="100">
                <a:solidFill>
                  <a:prstClr val="black"/>
                </a:solidFill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Cyberstalking</a:t>
            </a:r>
          </a:p>
          <a:p>
            <a:pPr defTabSz="914126"/>
            <a:endParaRPr lang="en-US" sz="179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9BD0B3-F7D5-6F41-D708-B779E4051BEA}"/>
              </a:ext>
            </a:extLst>
          </p:cNvPr>
          <p:cNvSpPr txBox="1"/>
          <p:nvPr/>
        </p:nvSpPr>
        <p:spPr>
          <a:xfrm>
            <a:off x="7046037" y="5677573"/>
            <a:ext cx="2707088" cy="830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26"/>
            <a:r>
              <a:rPr lang="en-US" sz="2399" kern="100">
                <a:solidFill>
                  <a:prstClr val="black"/>
                </a:solidFill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Cyberdating abuse</a:t>
            </a:r>
            <a:endParaRPr lang="en-US" sz="2399" kern="100">
              <a:solidFill>
                <a:prstClr val="black"/>
              </a:solidFill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defTabSz="914126"/>
            <a:endParaRPr lang="en-US" sz="2399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79309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806192-2009-EFDB-D278-2EAB4041F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880CF-1E82-2BE2-7641-3C35A756D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1" y="927897"/>
            <a:ext cx="10512862" cy="1096994"/>
          </a:xfrm>
        </p:spPr>
        <p:txBody>
          <a:bodyPr>
            <a:normAutofit/>
          </a:bodyPr>
          <a:lstStyle/>
          <a:p>
            <a:r>
              <a:rPr lang="en-US" sz="3999">
                <a:latin typeface="Lato" panose="020F0502020204030203" pitchFamily="34" charset="0"/>
              </a:rPr>
              <a:t>Sexual Cyberbullying: What Is It?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CC7D4-172B-61B5-6073-56A0AA57D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981" y="1817219"/>
            <a:ext cx="10512862" cy="4738043"/>
          </a:xfrm>
        </p:spPr>
        <p:txBody>
          <a:bodyPr/>
          <a:lstStyle/>
          <a:p>
            <a:pPr marL="0" indent="0">
              <a:buNone/>
            </a:pPr>
            <a:r>
              <a:rPr lang="en-US" sz="2399" b="1"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Sexual cyberbullying </a:t>
            </a:r>
            <a:r>
              <a:rPr lang="en-US" sz="2399"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 a broad term used to describe any sexually aggressive or coercive behavior facilitated by technology to intentionally harm, embarrass, threaten, or intimidate another person.</a:t>
            </a:r>
            <a:r>
              <a:rPr lang="en-US" sz="2399">
                <a:latin typeface="Lato" panose="020F0502020204030203" pitchFamily="34" charset="0"/>
              </a:rPr>
              <a:t> </a:t>
            </a:r>
          </a:p>
          <a:p>
            <a:endParaRPr lang="en-US">
              <a:latin typeface="Lato" panose="020F0502020204030203" pitchFamily="34" charset="0"/>
            </a:endParaRP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E2CFF2C8-0587-2AAE-0D0E-0126B671F411}"/>
              </a:ext>
            </a:extLst>
          </p:cNvPr>
          <p:cNvSpPr txBox="1"/>
          <p:nvPr/>
        </p:nvSpPr>
        <p:spPr>
          <a:xfrm>
            <a:off x="1605767" y="3077318"/>
            <a:ext cx="4506237" cy="47971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26">
              <a:lnSpc>
                <a:spcPct val="107000"/>
              </a:lnSpc>
              <a:spcAft>
                <a:spcPts val="1200"/>
              </a:spcAft>
            </a:pPr>
            <a:r>
              <a:rPr lang="en-US" sz="1799" kern="100">
                <a:solidFill>
                  <a:prstClr val="black"/>
                </a:solidFill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Sextortion: Receiving or sending a message claiming that an explicit image will be shared online unless one complies with the sender’s request</a:t>
            </a:r>
          </a:p>
          <a:p>
            <a:pPr defTabSz="914126">
              <a:lnSpc>
                <a:spcPct val="107000"/>
              </a:lnSpc>
            </a:pPr>
            <a:r>
              <a:rPr lang="en-US" sz="2399" kern="100">
                <a:solidFill>
                  <a:prstClr val="black"/>
                </a:solidFill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defTabSz="914126">
              <a:lnSpc>
                <a:spcPct val="107000"/>
              </a:lnSpc>
            </a:pPr>
            <a:endParaRPr lang="en-US" sz="1999" kern="100">
              <a:solidFill>
                <a:prstClr val="black"/>
              </a:solidFill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defTabSz="914126">
              <a:lnSpc>
                <a:spcPct val="107000"/>
              </a:lnSpc>
            </a:pPr>
            <a:endParaRPr lang="en-US" sz="2399" kern="100">
              <a:solidFill>
                <a:prstClr val="black"/>
              </a:solidFill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defTabSz="914126">
              <a:lnSpc>
                <a:spcPct val="107000"/>
              </a:lnSpc>
            </a:pPr>
            <a:endParaRPr lang="en-US" sz="2399" kern="100">
              <a:solidFill>
                <a:prstClr val="black"/>
              </a:solidFill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defTabSz="914126">
              <a:lnSpc>
                <a:spcPct val="107000"/>
              </a:lnSpc>
              <a:spcAft>
                <a:spcPts val="600"/>
              </a:spcAft>
              <a:tabLst>
                <a:tab pos="1778190" algn="l"/>
              </a:tabLst>
            </a:pPr>
            <a:r>
              <a:rPr lang="en-US" sz="2399" kern="100">
                <a:solidFill>
                  <a:prstClr val="black"/>
                </a:solidFill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399" kern="100">
              <a:solidFill>
                <a:prstClr val="black"/>
              </a:solidFill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cellphone with icons on it&#10;&#10;Description automatically generated">
            <a:extLst>
              <a:ext uri="{FF2B5EF4-FFF2-40B4-BE49-F238E27FC236}">
                <a16:creationId xmlns:a16="http://schemas.microsoft.com/office/drawing/2014/main" id="{C6D8AB69-79E6-C264-E6EC-A2B34B915C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72" y="2947075"/>
            <a:ext cx="1096994" cy="1096994"/>
          </a:xfrm>
          <a:prstGeom prst="rect">
            <a:avLst/>
          </a:prstGeom>
        </p:spPr>
      </p:pic>
      <p:sp>
        <p:nvSpPr>
          <p:cNvPr id="6" name="Text Box 11">
            <a:extLst>
              <a:ext uri="{FF2B5EF4-FFF2-40B4-BE49-F238E27FC236}">
                <a16:creationId xmlns:a16="http://schemas.microsoft.com/office/drawing/2014/main" id="{F1DE0808-403F-64FA-9FC2-B5B2FD6C9329}"/>
              </a:ext>
            </a:extLst>
          </p:cNvPr>
          <p:cNvSpPr txBox="1"/>
          <p:nvPr/>
        </p:nvSpPr>
        <p:spPr>
          <a:xfrm>
            <a:off x="7039828" y="3193639"/>
            <a:ext cx="4238755" cy="86915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126">
              <a:lnSpc>
                <a:spcPct val="107000"/>
              </a:lnSpc>
              <a:tabLst>
                <a:tab pos="1778190" algn="l"/>
              </a:tabLst>
            </a:pPr>
            <a:r>
              <a:rPr lang="en-US" sz="1799" kern="100">
                <a:solidFill>
                  <a:prstClr val="black"/>
                </a:solidFill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Revenge porn: Distributing photographs or videos of an ex-partner, obtained via hacking or other methods. </a:t>
            </a:r>
          </a:p>
          <a:p>
            <a:pPr defTabSz="914126">
              <a:lnSpc>
                <a:spcPct val="107000"/>
              </a:lnSpc>
              <a:tabLst>
                <a:tab pos="1778190" algn="l"/>
              </a:tabLst>
            </a:pPr>
            <a:endParaRPr lang="en-US" sz="1400" kern="100">
              <a:solidFill>
                <a:prstClr val="black"/>
              </a:solidFill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defTabSz="914126">
              <a:lnSpc>
                <a:spcPct val="107000"/>
              </a:lnSpc>
              <a:tabLst>
                <a:tab pos="1778190" algn="l"/>
              </a:tabLst>
            </a:pPr>
            <a:endParaRPr lang="en-US" sz="3199" kern="100">
              <a:solidFill>
                <a:prstClr val="black"/>
              </a:solidFill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defTabSz="914126">
              <a:lnSpc>
                <a:spcPct val="107000"/>
              </a:lnSpc>
              <a:tabLst>
                <a:tab pos="1778190" algn="l"/>
              </a:tabLst>
            </a:pPr>
            <a:endParaRPr lang="en-US" sz="3199" kern="100">
              <a:solidFill>
                <a:prstClr val="black"/>
              </a:solidFill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defTabSz="914126">
              <a:lnSpc>
                <a:spcPct val="107000"/>
              </a:lnSpc>
              <a:tabLst>
                <a:tab pos="1778190" algn="l"/>
              </a:tabLst>
            </a:pPr>
            <a:endParaRPr lang="en-US" sz="3199" kern="100">
              <a:solidFill>
                <a:prstClr val="black"/>
              </a:solidFill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09C778-2492-9FEB-F33C-520A4F7AC4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503" y="4119923"/>
            <a:ext cx="1246233" cy="12462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86FE28-98A5-9915-B267-1E3C180DD4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706" y="5366157"/>
            <a:ext cx="1246233" cy="12462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C7B5B1-5D1A-55AD-CA03-34A9373EA9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4021" y="2864249"/>
            <a:ext cx="1465198" cy="14651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BA9868-7959-6261-5EEB-358E44A213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22" y="5336352"/>
            <a:ext cx="1246233" cy="12462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C07B7B-4E3D-0C2C-FB77-561BE53583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54" y="4166835"/>
            <a:ext cx="1096994" cy="10969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F5C19DF-FBFC-167B-84E1-020F9AB82772}"/>
              </a:ext>
            </a:extLst>
          </p:cNvPr>
          <p:cNvSpPr txBox="1"/>
          <p:nvPr/>
        </p:nvSpPr>
        <p:spPr>
          <a:xfrm>
            <a:off x="1605766" y="4304095"/>
            <a:ext cx="4241575" cy="1200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1799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Online Sexual Harassment: </a:t>
            </a:r>
            <a:r>
              <a:rPr lang="en-US" sz="1799" kern="100">
                <a:solidFill>
                  <a:prstClr val="black"/>
                </a:solidFill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Receiving or sending an unsolicited message on Instagram asking about what someone likes/is into sexually</a:t>
            </a:r>
            <a:r>
              <a:rPr lang="en-US" sz="1799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4F9B4F-F38C-D0A0-AB27-F0D6CDF8DD0E}"/>
              </a:ext>
            </a:extLst>
          </p:cNvPr>
          <p:cNvSpPr txBox="1"/>
          <p:nvPr/>
        </p:nvSpPr>
        <p:spPr>
          <a:xfrm>
            <a:off x="1605766" y="5543733"/>
            <a:ext cx="4374197" cy="956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lnSpc>
                <a:spcPct val="107000"/>
              </a:lnSpc>
            </a:pPr>
            <a:r>
              <a:rPr lang="en-US" sz="1799" kern="100">
                <a:solidFill>
                  <a:prstClr val="black"/>
                </a:solidFill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Nonconsensual sexting: </a:t>
            </a:r>
            <a:r>
              <a:rPr lang="en-US" sz="1799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Receiving or sending a naked picture on Snapchat without consent</a:t>
            </a:r>
            <a:endParaRPr lang="en-US" sz="1799" kern="100">
              <a:solidFill>
                <a:prstClr val="black"/>
              </a:solidFill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5798EC-F68C-0EF8-D360-00CF6526B10A}"/>
              </a:ext>
            </a:extLst>
          </p:cNvPr>
          <p:cNvSpPr txBox="1"/>
          <p:nvPr/>
        </p:nvSpPr>
        <p:spPr>
          <a:xfrm>
            <a:off x="7050939" y="4329447"/>
            <a:ext cx="4216535" cy="956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lnSpc>
                <a:spcPct val="107000"/>
              </a:lnSpc>
              <a:tabLst>
                <a:tab pos="1778190" algn="l"/>
              </a:tabLst>
            </a:pPr>
            <a:r>
              <a:rPr lang="en-US" sz="1799" kern="100">
                <a:solidFill>
                  <a:prstClr val="black"/>
                </a:solidFill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Cyberstalking: Receiving/sending messages through a social media platform that one is being watched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C240C1-34E1-7C2F-C9CB-DCA2939D3ACB}"/>
              </a:ext>
            </a:extLst>
          </p:cNvPr>
          <p:cNvSpPr txBox="1"/>
          <p:nvPr/>
        </p:nvSpPr>
        <p:spPr>
          <a:xfrm>
            <a:off x="7109685" y="5583766"/>
            <a:ext cx="4109604" cy="956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lnSpc>
                <a:spcPct val="107000"/>
              </a:lnSpc>
              <a:tabLst>
                <a:tab pos="1778190" algn="l"/>
              </a:tabLst>
            </a:pPr>
            <a:r>
              <a:rPr lang="en-US" sz="1799" kern="100">
                <a:solidFill>
                  <a:prstClr val="black"/>
                </a:solidFill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Cyberdating abuse: Finding hurtful comments about one’s body on a partner’s Instagram post</a:t>
            </a:r>
            <a:endParaRPr lang="en-US" sz="1799" kern="100">
              <a:solidFill>
                <a:prstClr val="black"/>
              </a:solidFill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11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C7627-18F6-F894-29BD-2ED33239E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1" y="784753"/>
            <a:ext cx="10512862" cy="1096994"/>
          </a:xfrm>
        </p:spPr>
        <p:txBody>
          <a:bodyPr anchor="ctr">
            <a:normAutofit fontScale="90000"/>
          </a:bodyPr>
          <a:lstStyle/>
          <a:p>
            <a:r>
              <a:rPr lang="en-US" sz="4099">
                <a:latin typeface="Lato" panose="020F0502020204030203" pitchFamily="34" charset="0"/>
              </a:rPr>
              <a:t>Sexual Cyberbullying Research Summary Sections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BAD6CF08-2311-DD84-67BD-5EDC3C10949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7981" y="1984751"/>
          <a:ext cx="10512862" cy="4570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03762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F4083-8C2A-BC46-A53C-8F3B244A4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Technical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35415-1012-2E44-838B-6ECEAE3D7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903" y="1756003"/>
            <a:ext cx="10015016" cy="4283078"/>
          </a:xfrm>
        </p:spPr>
        <p:txBody>
          <a:bodyPr>
            <a:normAutofit fontScale="92500" lnSpcReduction="20000"/>
          </a:bodyPr>
          <a:lstStyle/>
          <a:p>
            <a:pPr algn="ctr">
              <a:spcBef>
                <a:spcPct val="0"/>
              </a:spcBef>
              <a:buNone/>
              <a:defRPr/>
            </a:pPr>
            <a:endParaRPr lang="en-US" sz="4400" dirty="0">
              <a:solidFill>
                <a:srgbClr val="000000"/>
              </a:solidFill>
            </a:endParaRPr>
          </a:p>
          <a:p>
            <a:pPr marL="742950" indent="-742950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sz="3300" dirty="0">
                <a:solidFill>
                  <a:srgbClr val="000000"/>
                </a:solidFill>
              </a:rPr>
              <a:t>If you cannot hear this presentation, please exit the webinar and opt to call in on your phone, as this can solve most audio problems.</a:t>
            </a:r>
          </a:p>
          <a:p>
            <a:pPr marL="742950" indent="-742950">
              <a:spcBef>
                <a:spcPct val="0"/>
              </a:spcBef>
              <a:buFont typeface="+mj-lt"/>
              <a:buAutoNum type="arabicPeriod"/>
              <a:defRPr/>
            </a:pPr>
            <a:endParaRPr lang="en-US" sz="3300" dirty="0"/>
          </a:p>
          <a:p>
            <a:pPr marL="742950" indent="-742950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sz="3300" dirty="0"/>
              <a:t>Locate the “hand” on your </a:t>
            </a:r>
            <a:r>
              <a:rPr lang="en-US" sz="3300" dirty="0" err="1"/>
              <a:t>GoToWebinar</a:t>
            </a:r>
            <a:r>
              <a:rPr lang="en-US" sz="3300" dirty="0"/>
              <a:t> control panel to indicate if you are new to Dibble webinars.</a:t>
            </a:r>
          </a:p>
          <a:p>
            <a:pPr marL="742950" indent="-742950">
              <a:spcBef>
                <a:spcPct val="0"/>
              </a:spcBef>
              <a:buFont typeface="+mj-lt"/>
              <a:buAutoNum type="arabicPeriod"/>
              <a:defRPr/>
            </a:pPr>
            <a:endParaRPr lang="en-US" sz="3300" dirty="0"/>
          </a:p>
          <a:p>
            <a:pPr marL="742950" indent="-742950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sz="3300" dirty="0"/>
              <a:t>You will find </a:t>
            </a:r>
            <a:r>
              <a:rPr lang="en-US" sz="3300" b="1" dirty="0"/>
              <a:t>handouts</a:t>
            </a:r>
            <a:r>
              <a:rPr lang="en-US" sz="3300" dirty="0"/>
              <a:t> and the </a:t>
            </a:r>
            <a:r>
              <a:rPr lang="en-US" sz="3300" b="1" dirty="0"/>
              <a:t>questions box </a:t>
            </a:r>
            <a:r>
              <a:rPr lang="en-US" sz="3300" dirty="0"/>
              <a:t>located in your control panel. </a:t>
            </a:r>
          </a:p>
          <a:p>
            <a:pPr algn="ctr">
              <a:buNone/>
            </a:pPr>
            <a:endParaRPr lang="en-US" sz="4400" b="1" dirty="0"/>
          </a:p>
          <a:p>
            <a:pPr algn="ctr">
              <a:buNone/>
            </a:pP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326848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EE09F-BE92-9B46-3542-4C6587063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1" y="915056"/>
            <a:ext cx="10512862" cy="970046"/>
          </a:xfrm>
        </p:spPr>
        <p:txBody>
          <a:bodyPr>
            <a:normAutofit/>
          </a:bodyPr>
          <a:lstStyle/>
          <a:p>
            <a:r>
              <a:rPr lang="en-US" sz="3999">
                <a:latin typeface="Lato" panose="020F0502020204030203" pitchFamily="34" charset="0"/>
              </a:rPr>
              <a:t>Where Does Sexual Cyberbullying Happen? 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947BB0B-BCE0-EB1D-1862-5DDA5819C75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7981" y="1984752"/>
          <a:ext cx="6399133" cy="3406642"/>
        </p:xfrm>
        <a:graphic>
          <a:graphicData uri="http://schemas.openxmlformats.org/drawingml/2006/table">
            <a:tbl>
              <a:tblPr firstRow="1" firstCol="1" bandRow="1"/>
              <a:tblGrid>
                <a:gridCol w="6399133">
                  <a:extLst>
                    <a:ext uri="{9D8B030D-6E8A-4147-A177-3AD203B41FA5}">
                      <a16:colId xmlns:a16="http://schemas.microsoft.com/office/drawing/2014/main" val="2691800669"/>
                    </a:ext>
                  </a:extLst>
                </a:gridCol>
              </a:tblGrid>
              <a:tr h="7722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kern="10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Sexual cyberbullying can occur through:</a:t>
                      </a:r>
                      <a:r>
                        <a:rPr lang="en-US" sz="2400" b="1" kern="10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b="1" kern="100">
                        <a:effectLst/>
                        <a:latin typeface="Lato" panose="020F0502020204030203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62" marR="68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3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621272"/>
                  </a:ext>
                </a:extLst>
              </a:tr>
              <a:tr h="2634374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Clr>
                          <a:srgbClr val="08704C"/>
                        </a:buClr>
                        <a:buFont typeface="Symbol" pitchFamily="2" charset="2"/>
                        <a:buChar char=""/>
                      </a:pPr>
                      <a:r>
                        <a:rPr lang="en-US" sz="2400" kern="100">
                          <a:effectLst/>
                          <a:latin typeface="Lato" panose="020F0502020204030203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Email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Clr>
                          <a:srgbClr val="08704C"/>
                        </a:buClr>
                        <a:buFont typeface="Symbol" pitchFamily="2" charset="2"/>
                        <a:buChar char=""/>
                      </a:pPr>
                      <a:r>
                        <a:rPr lang="en-US" sz="2400" kern="100">
                          <a:effectLst/>
                          <a:latin typeface="Lato" panose="020F0502020204030203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Instant messaging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Clr>
                          <a:srgbClr val="08704C"/>
                        </a:buClr>
                        <a:buFont typeface="Symbol" pitchFamily="2" charset="2"/>
                        <a:buChar char=""/>
                      </a:pPr>
                      <a:r>
                        <a:rPr lang="en-US" sz="2400" kern="100">
                          <a:effectLst/>
                          <a:latin typeface="Lato" panose="020F0502020204030203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Text messaging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Clr>
                          <a:srgbClr val="08704C"/>
                        </a:buClr>
                        <a:buFont typeface="Symbol" pitchFamily="2" charset="2"/>
                        <a:buChar char=""/>
                      </a:pPr>
                      <a:r>
                        <a:rPr lang="en-US" sz="2400" kern="100">
                          <a:effectLst/>
                          <a:latin typeface="Lato" panose="020F0502020204030203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Public posts and direct messages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2400" kern="100"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kern="100">
                        <a:effectLst/>
                        <a:latin typeface="Lato" panose="020F0502020204030203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62" marR="68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276858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61B686D-041D-1C4F-04F4-D69DD5EE1F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83" t="2367" r="7889" b="11045"/>
          <a:stretch/>
        </p:blipFill>
        <p:spPr bwMode="auto">
          <a:xfrm>
            <a:off x="7390678" y="1885102"/>
            <a:ext cx="3960165" cy="37120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40909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131FB-3DD4-865B-53FC-D01383AEE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1" y="815449"/>
            <a:ext cx="10512862" cy="1096994"/>
          </a:xfrm>
        </p:spPr>
        <p:txBody>
          <a:bodyPr>
            <a:normAutofit/>
          </a:bodyPr>
          <a:lstStyle/>
          <a:p>
            <a:r>
              <a:rPr lang="en-US" sz="3999">
                <a:latin typeface="Lato" panose="020F0502020204030203" pitchFamily="34" charset="0"/>
              </a:rPr>
              <a:t>What Are The Signs of Sexual Cyberbullying?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69FE18-CCB6-1ADD-0EC9-3F9CB93791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5" t="55115" r="-1188" b="-153"/>
          <a:stretch/>
        </p:blipFill>
        <p:spPr bwMode="auto">
          <a:xfrm>
            <a:off x="1673656" y="1749911"/>
            <a:ext cx="8841513" cy="50398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9665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D0B3D-5A0A-CEE1-EB08-94D1CAA82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1" y="898898"/>
            <a:ext cx="10512862" cy="1096994"/>
          </a:xfrm>
        </p:spPr>
        <p:txBody>
          <a:bodyPr>
            <a:normAutofit/>
          </a:bodyPr>
          <a:lstStyle/>
          <a:p>
            <a:r>
              <a:rPr lang="en-US" sz="3599">
                <a:latin typeface="Lato" panose="020F0502020204030203" pitchFamily="34" charset="0"/>
              </a:rPr>
              <a:t>What Might Youth Experiencing Sexual Cyberbullying Say?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BE83B-DBAD-3E09-0534-E3C0F7A4B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982" y="2532419"/>
            <a:ext cx="4503592" cy="40228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399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Examples include vernacular terms/slang that young people may use: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5C535-F5C5-BA3C-D1D1-907FE882B6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2" b="15930"/>
          <a:stretch/>
        </p:blipFill>
        <p:spPr bwMode="auto">
          <a:xfrm>
            <a:off x="5496689" y="1975637"/>
            <a:ext cx="6336168" cy="4579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98274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3513B-6256-0065-049F-402233E52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1" y="892707"/>
            <a:ext cx="10512862" cy="1096994"/>
          </a:xfrm>
        </p:spPr>
        <p:txBody>
          <a:bodyPr>
            <a:normAutofit/>
          </a:bodyPr>
          <a:lstStyle/>
          <a:p>
            <a:r>
              <a:rPr lang="en-US" sz="3599">
                <a:latin typeface="Lato" panose="020F0502020204030203" pitchFamily="34" charset="0"/>
              </a:rPr>
              <a:t>What Might Youth Who Are Engaging in Sexual Cyberbullying Say?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4B47E-CEB2-ACAF-5E42-C54EFCD2E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982" y="2286299"/>
            <a:ext cx="4072044" cy="4268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399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Examples include behaviors</a:t>
            </a:r>
            <a:r>
              <a:rPr lang="en-US" sz="2399">
                <a:latin typeface="Lato" panose="020F0502020204030203" pitchFamily="34" charset="0"/>
              </a:rPr>
              <a:t> young people may talk about without realizing they are </a:t>
            </a:r>
            <a:r>
              <a:rPr lang="en-US" sz="2399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sexual cyberbullying others:</a:t>
            </a:r>
            <a:endParaRPr lang="en-US" sz="2399">
              <a:latin typeface="Lato" panose="020F050202020403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922E8C-2387-F3C6-D07F-D955F54A9E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72" b="9732"/>
          <a:stretch/>
        </p:blipFill>
        <p:spPr bwMode="auto">
          <a:xfrm>
            <a:off x="5266493" y="2222121"/>
            <a:ext cx="6646360" cy="43331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89900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A14D8-914E-D5C9-CDFF-C045B2983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1" y="852234"/>
            <a:ext cx="10512862" cy="1096994"/>
          </a:xfrm>
        </p:spPr>
        <p:txBody>
          <a:bodyPr/>
          <a:lstStyle/>
          <a:p>
            <a:r>
              <a:rPr lang="en-US" sz="3599">
                <a:latin typeface="Lato" panose="020F0502020204030203" pitchFamily="34" charset="0"/>
              </a:rPr>
              <a:t>Recommendations for Providers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F4703-B136-4D13-FA4E-5D2AF8021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982" y="1543706"/>
            <a:ext cx="11194173" cy="457080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spcBef>
                <a:spcPts val="200"/>
              </a:spcBef>
              <a:spcAft>
                <a:spcPts val="400"/>
              </a:spcAft>
              <a:buClr>
                <a:srgbClr val="08704C"/>
              </a:buClr>
            </a:pPr>
            <a:r>
              <a:rPr lang="en-US" sz="2399" b="1" kern="10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Talk</a:t>
            </a:r>
            <a:r>
              <a:rPr lang="en-US" sz="2399" kern="10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about online platforms and sexual cyberbullying with young people. </a:t>
            </a:r>
          </a:p>
          <a:p>
            <a:pPr>
              <a:lnSpc>
                <a:spcPct val="200000"/>
              </a:lnSpc>
              <a:spcBef>
                <a:spcPts val="200"/>
              </a:spcBef>
              <a:spcAft>
                <a:spcPts val="400"/>
              </a:spcAft>
              <a:buClr>
                <a:srgbClr val="08704C"/>
              </a:buClr>
            </a:pPr>
            <a:r>
              <a:rPr lang="en-US" sz="2399" b="1" kern="10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Learn</a:t>
            </a:r>
            <a:r>
              <a:rPr lang="en-US" sz="2399" kern="10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about sexual cyberbullying laws within your state.</a:t>
            </a:r>
          </a:p>
          <a:p>
            <a:pPr>
              <a:lnSpc>
                <a:spcPct val="200000"/>
              </a:lnSpc>
              <a:spcBef>
                <a:spcPts val="200"/>
              </a:spcBef>
              <a:spcAft>
                <a:spcPts val="400"/>
              </a:spcAft>
              <a:buClr>
                <a:srgbClr val="08704C"/>
              </a:buClr>
            </a:pPr>
            <a:r>
              <a:rPr lang="en-US" sz="2399" b="1" kern="10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Inform</a:t>
            </a:r>
            <a:r>
              <a:rPr lang="en-US" sz="2399" kern="10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young people about how consent relates to online behavior.</a:t>
            </a:r>
          </a:p>
          <a:p>
            <a:pPr>
              <a:lnSpc>
                <a:spcPct val="200000"/>
              </a:lnSpc>
              <a:spcBef>
                <a:spcPts val="200"/>
              </a:spcBef>
              <a:spcAft>
                <a:spcPts val="400"/>
              </a:spcAft>
              <a:buClr>
                <a:srgbClr val="08704C"/>
              </a:buClr>
            </a:pPr>
            <a:r>
              <a:rPr lang="en-US" sz="2399" b="1" kern="10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Support</a:t>
            </a:r>
            <a:r>
              <a:rPr lang="en-US" sz="2399" kern="10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young people who have experienced sexual cyberbullying.</a:t>
            </a:r>
          </a:p>
          <a:p>
            <a:pPr>
              <a:lnSpc>
                <a:spcPct val="200000"/>
              </a:lnSpc>
              <a:spcBef>
                <a:spcPts val="200"/>
              </a:spcBef>
              <a:spcAft>
                <a:spcPts val="400"/>
              </a:spcAft>
              <a:buClr>
                <a:srgbClr val="08704C"/>
              </a:buClr>
            </a:pPr>
            <a:r>
              <a:rPr lang="en-US" sz="2399" b="1" kern="10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Connect</a:t>
            </a:r>
            <a:r>
              <a:rPr lang="en-US" sz="2399" kern="10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youth with local services.</a:t>
            </a:r>
            <a:endParaRPr lang="en-US" sz="2399">
              <a:latin typeface="Lato" panose="020F0502020204030203" pitchFamily="34" charset="0"/>
            </a:endParaRPr>
          </a:p>
        </p:txBody>
      </p:sp>
      <p:pic>
        <p:nvPicPr>
          <p:cNvPr id="4" name="Picture 3" descr="A group of emojis&#10;&#10;Description automatically generated">
            <a:extLst>
              <a:ext uri="{FF2B5EF4-FFF2-40B4-BE49-F238E27FC236}">
                <a16:creationId xmlns:a16="http://schemas.microsoft.com/office/drawing/2014/main" id="{542445BE-3B00-EE00-34B6-C78D012F7E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4"/>
          <a:stretch/>
        </p:blipFill>
        <p:spPr bwMode="auto">
          <a:xfrm>
            <a:off x="2954467" y="6012222"/>
            <a:ext cx="3142486" cy="5781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A group of emojis&#10;&#10;Description automatically generated">
            <a:extLst>
              <a:ext uri="{FF2B5EF4-FFF2-40B4-BE49-F238E27FC236}">
                <a16:creationId xmlns:a16="http://schemas.microsoft.com/office/drawing/2014/main" id="{8BFE76F7-59AE-3C7E-70DE-E05E72B981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2" b="-4828"/>
          <a:stretch/>
        </p:blipFill>
        <p:spPr bwMode="auto">
          <a:xfrm>
            <a:off x="6091874" y="6012222"/>
            <a:ext cx="3142488" cy="5781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57185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32B19-E28E-AA76-DE5D-CF18AE537D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21045" y="2858831"/>
            <a:ext cx="6984429" cy="1897881"/>
          </a:xfrm>
        </p:spPr>
        <p:txBody>
          <a:bodyPr vert="horz" lIns="91416" tIns="45708" rIns="91416" bIns="45708" rtlCol="0" anchor="t">
            <a:noAutofit/>
          </a:bodyPr>
          <a:lstStyle/>
          <a:p>
            <a:r>
              <a:rPr lang="en-US" sz="5998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Healthy Romantic Relationships </a:t>
            </a:r>
          </a:p>
        </p:txBody>
      </p:sp>
    </p:spTree>
    <p:extLst>
      <p:ext uri="{BB962C8B-B14F-4D97-AF65-F5344CB8AC3E}">
        <p14:creationId xmlns:p14="http://schemas.microsoft.com/office/powerpoint/2010/main" val="16497155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299C25-9D9C-29C2-4E8B-F22575610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832" y="910153"/>
            <a:ext cx="4490173" cy="58297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B2FBA9-6D75-E476-93AF-6139B06A8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6328" y="910154"/>
            <a:ext cx="4490173" cy="581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259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A90692-6DC4-C55B-BF79-2898D4682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D3C346A9-5F7F-0A43-8E4D-025283A72014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126"/>
              <a:t>27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621B6C-F657-D7A7-9E33-85DF422B0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1" y="969470"/>
            <a:ext cx="10512862" cy="1014983"/>
          </a:xfrm>
        </p:spPr>
        <p:txBody>
          <a:bodyPr>
            <a:normAutofit fontScale="90000"/>
          </a:bodyPr>
          <a:lstStyle/>
          <a:p>
            <a:r>
              <a:rPr lang="en-US" sz="3599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Identifying a Need: Healthy Romantic Relationships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4B20230-FAB2-1895-4C4B-DBA597805A0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7981" y="1984751"/>
          <a:ext cx="10512862" cy="4570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5" name="Graphic 24" descr="Stop with solid fill">
            <a:extLst>
              <a:ext uri="{FF2B5EF4-FFF2-40B4-BE49-F238E27FC236}">
                <a16:creationId xmlns:a16="http://schemas.microsoft.com/office/drawing/2014/main" id="{4850FD69-7633-8DE1-F161-95120655CA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00221" y="3399460"/>
            <a:ext cx="726044" cy="726044"/>
          </a:xfrm>
          <a:prstGeom prst="rect">
            <a:avLst/>
          </a:prstGeom>
        </p:spPr>
      </p:pic>
      <p:pic>
        <p:nvPicPr>
          <p:cNvPr id="28" name="Graphic 27" descr="Love letter with solid fill">
            <a:extLst>
              <a:ext uri="{FF2B5EF4-FFF2-40B4-BE49-F238E27FC236}">
                <a16:creationId xmlns:a16="http://schemas.microsoft.com/office/drawing/2014/main" id="{B60A22BB-0E08-A003-2542-609A9A0C7B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00221" y="4460756"/>
            <a:ext cx="726044" cy="726044"/>
          </a:xfrm>
          <a:prstGeom prst="rect">
            <a:avLst/>
          </a:prstGeom>
        </p:spPr>
      </p:pic>
      <p:pic>
        <p:nvPicPr>
          <p:cNvPr id="31" name="Graphic 30" descr="Connections with solid fill">
            <a:extLst>
              <a:ext uri="{FF2B5EF4-FFF2-40B4-BE49-F238E27FC236}">
                <a16:creationId xmlns:a16="http://schemas.microsoft.com/office/drawing/2014/main" id="{777D118A-A634-153D-979E-57E02DDAA3C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01224" y="5522050"/>
            <a:ext cx="726044" cy="726044"/>
          </a:xfrm>
          <a:prstGeom prst="rect">
            <a:avLst/>
          </a:prstGeom>
        </p:spPr>
      </p:pic>
      <p:pic>
        <p:nvPicPr>
          <p:cNvPr id="33" name="Graphic 32" descr="Radioactive with solid fill">
            <a:extLst>
              <a:ext uri="{FF2B5EF4-FFF2-40B4-BE49-F238E27FC236}">
                <a16:creationId xmlns:a16="http://schemas.microsoft.com/office/drawing/2014/main" id="{97F83071-6E28-03AD-4FBB-450566A1064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01223" y="2319703"/>
            <a:ext cx="726044" cy="72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722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C4C92B-366D-26AA-CAAD-604A049B9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599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Identifying a Need: Healthy Romantic Relationships </a:t>
            </a:r>
          </a:p>
        </p:txBody>
      </p:sp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09FAC976-6F3C-33E5-F4FB-783AA22BFB3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7981" y="1984751"/>
          <a:ext cx="10512862" cy="4570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297422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C4019D-A2DE-842F-FFBB-C07E6A32E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1" y="1056533"/>
            <a:ext cx="10512862" cy="927919"/>
          </a:xfrm>
        </p:spPr>
        <p:txBody>
          <a:bodyPr>
            <a:normAutofit/>
          </a:bodyPr>
          <a:lstStyle/>
          <a:p>
            <a:r>
              <a:rPr lang="en-US" sz="3599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Components of Healthy Romantic Relationships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0EF87BB-6D25-AE0D-B094-C9C66C524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678" indent="-285678"/>
            <a:r>
              <a:rPr lang="en-US" sz="3199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Communication: allows one person to share how they are feeling or what they think with their partner(s).</a:t>
            </a:r>
          </a:p>
          <a:p>
            <a:pPr marL="285678" indent="-285678"/>
            <a:r>
              <a:rPr lang="en-US" sz="3199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Boundaries/Limits: helps youth express to their partner(s) what conditions they need to feel content and safe in a relationship.</a:t>
            </a:r>
          </a:p>
          <a:p>
            <a:pPr marL="285678" indent="-285678"/>
            <a:r>
              <a:rPr lang="en-US" sz="3199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Shared Power: requires a balance of support and responsibilities between partner(s). 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584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6F426-E79B-6C4E-A685-464FD849F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Charlie and Helen Dibble</a:t>
            </a:r>
          </a:p>
        </p:txBody>
      </p:sp>
      <p:pic>
        <p:nvPicPr>
          <p:cNvPr id="3" name="Content Placeholder 3" descr="Charlie and helen.png">
            <a:extLst>
              <a:ext uri="{FF2B5EF4-FFF2-40B4-BE49-F238E27FC236}">
                <a16:creationId xmlns:a16="http://schemas.microsoft.com/office/drawing/2014/main" id="{4CCFA0A1-CFF3-0842-9576-1F5C80A19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467" y="1552501"/>
            <a:ext cx="4062253" cy="480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9151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B529B-984A-142E-AC3F-9460E6BF0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6D4EEE-7E03-DAB9-5C7F-613F96B06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1" y="1056533"/>
            <a:ext cx="10512862" cy="927919"/>
          </a:xfrm>
        </p:spPr>
        <p:txBody>
          <a:bodyPr>
            <a:normAutofit fontScale="90000"/>
          </a:bodyPr>
          <a:lstStyle/>
          <a:p>
            <a:r>
              <a:rPr lang="en-US" sz="3599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Overlap in Components of Healthy Romantic Relationships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736944C-774F-CC24-A151-A87822417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678" indent="-285678"/>
            <a:r>
              <a:rPr lang="en-US" sz="3199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Boundaries/Limits and Communication: healthy communication is needed to set and enforce boundaries.</a:t>
            </a:r>
          </a:p>
          <a:p>
            <a:pPr marL="285678" indent="-285678"/>
            <a:r>
              <a:rPr lang="en-US" sz="3199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Boundaries and Shared Power: boundaries can help partners understand how to share responsibility in relationships and work toward equity.</a:t>
            </a:r>
          </a:p>
          <a:p>
            <a:pPr marL="285678" indent="-285678"/>
            <a:r>
              <a:rPr lang="en-US" sz="3199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Communication and Shared Power: in relationships with shared power, partner(s) communicate to establish balanced responsibility/needs/wants.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34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05098-4AA7-B148-895D-4CE890E43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1" y="915056"/>
            <a:ext cx="10512862" cy="969878"/>
          </a:xfrm>
        </p:spPr>
        <p:txBody>
          <a:bodyPr/>
          <a:lstStyle/>
          <a:p>
            <a:r>
              <a:rPr lang="en-US" sz="3599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Systemic and Cultural Considerations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1E1D5-DA56-7337-528D-DE002793C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199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Use of nonverbal communication and communication styles</a:t>
            </a:r>
          </a:p>
          <a:p>
            <a:r>
              <a:rPr lang="en-US" sz="3199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Views about autonomy and independence within a relationship </a:t>
            </a:r>
          </a:p>
          <a:p>
            <a:r>
              <a:rPr lang="en-US" sz="3199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Societal bias against LGBTQ+ relationships, racism, and gender roles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8839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6FF815-0FA5-B9AA-A7F5-1231A6CCB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1" y="834151"/>
            <a:ext cx="10512862" cy="1096994"/>
          </a:xfrm>
        </p:spPr>
        <p:txBody>
          <a:bodyPr>
            <a:normAutofit/>
          </a:bodyPr>
          <a:lstStyle/>
          <a:p>
            <a:r>
              <a:rPr lang="en-US" sz="3599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Laying the Foundation to Talk to Young People About Healthy Relationships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8D9FF34-2B70-894E-8FD6-1F9916ECC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983" y="1984451"/>
            <a:ext cx="6823566" cy="4333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132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 can establish the foundation for talking to young people about healthy relationships when you: </a:t>
            </a:r>
          </a:p>
          <a:p>
            <a:pPr marL="342814" indent="-342814">
              <a:buAutoNum type="arabicPeriod"/>
            </a:pPr>
            <a:r>
              <a:rPr lang="en-US" sz="2132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Develop rapport and trust with the young person. </a:t>
            </a:r>
          </a:p>
          <a:p>
            <a:pPr marL="342814" indent="-342814">
              <a:buAutoNum type="arabicPeriod"/>
            </a:pPr>
            <a:r>
              <a:rPr lang="en-US" sz="2132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Create a welcoming and private space.</a:t>
            </a:r>
          </a:p>
          <a:p>
            <a:pPr marL="342814" indent="-342814">
              <a:buAutoNum type="arabicPeriod"/>
            </a:pPr>
            <a:r>
              <a:rPr lang="en-US" sz="2132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Prepare for, engage in, and follow up with youth intentionally. </a:t>
            </a:r>
          </a:p>
          <a:p>
            <a:pPr marL="342814" indent="-342814">
              <a:buAutoNum type="arabicPeriod"/>
            </a:pPr>
            <a:r>
              <a:rPr lang="en-US" sz="2132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Remain self-aware and willing to reflect on your own assumptions. </a:t>
            </a:r>
          </a:p>
          <a:p>
            <a:pPr marL="342814" indent="-342814">
              <a:buAutoNum type="arabicPeriod"/>
            </a:pPr>
            <a:r>
              <a:rPr lang="en-US" sz="2132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Maintain your knowledge of state-mandated reporting policies. </a:t>
            </a:r>
          </a:p>
          <a:p>
            <a:pPr marL="342814" indent="-342814">
              <a:buAutoNum type="arabicPeriod"/>
            </a:pPr>
            <a:r>
              <a:rPr lang="en-US" sz="2132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Pay attention to cultural norms. </a:t>
            </a:r>
          </a:p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5C6249-CB98-6812-A519-8CC495A9D6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8983" y="1984451"/>
            <a:ext cx="4277867" cy="40393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66998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B83C3-4BA7-A91E-AEB7-2F6890B3B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1" y="631175"/>
            <a:ext cx="10512862" cy="1096994"/>
          </a:xfrm>
        </p:spPr>
        <p:txBody>
          <a:bodyPr/>
          <a:lstStyle/>
          <a:p>
            <a:r>
              <a:rPr lang="en-US" sz="3599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Conversation Starters: Communication</a:t>
            </a:r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7EA85C8B-5C42-61FE-FB08-A8FFB507997D}"/>
              </a:ext>
            </a:extLst>
          </p:cNvPr>
          <p:cNvGraphicFramePr>
            <a:graphicFrameLocks noGrp="1"/>
          </p:cNvGraphicFramePr>
          <p:nvPr/>
        </p:nvGraphicFramePr>
        <p:xfrm>
          <a:off x="1074437" y="1549591"/>
          <a:ext cx="10181563" cy="4588186"/>
        </p:xfrm>
        <a:graphic>
          <a:graphicData uri="http://schemas.openxmlformats.org/drawingml/2006/table">
            <a:tbl>
              <a:tblPr firstRow="1" firstCol="1" bandRow="1"/>
              <a:tblGrid>
                <a:gridCol w="1570104">
                  <a:extLst>
                    <a:ext uri="{9D8B030D-6E8A-4147-A177-3AD203B41FA5}">
                      <a16:colId xmlns:a16="http://schemas.microsoft.com/office/drawing/2014/main" val="3751864584"/>
                    </a:ext>
                  </a:extLst>
                </a:gridCol>
                <a:gridCol w="8611459">
                  <a:extLst>
                    <a:ext uri="{9D8B030D-6E8A-4147-A177-3AD203B41FA5}">
                      <a16:colId xmlns:a16="http://schemas.microsoft.com/office/drawing/2014/main" val="3323748570"/>
                    </a:ext>
                  </a:extLst>
                </a:gridCol>
              </a:tblGrid>
              <a:tr h="56349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Active listening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62" marR="68562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6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495272"/>
                  </a:ext>
                </a:extLst>
              </a:tr>
              <a:tr h="1320600"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1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Getting started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62" marR="68562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D1E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10160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What does active listening look like to you? In other words, how does someone show that they are really listening to you?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  <a:p>
                      <a:pPr marL="0" marR="0" fontAlgn="ctr">
                        <a:lnSpc>
                          <a:spcPct val="11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Lato" panose="020F0502020204030203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62" marR="68562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D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89314"/>
                  </a:ext>
                </a:extLst>
              </a:tr>
              <a:tr h="1812093"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1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Continuing discussions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62" marR="68562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6F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5080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How would you approach a discussion with your partner(s) if you wanted them to listen to you more actively? 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  <a:p>
                      <a:pPr marL="342900" marR="5080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Have you and your partner(s) discussed words or actions that signal you are actively listening to one another?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62" marR="68562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496459"/>
                  </a:ext>
                </a:extLst>
              </a:tr>
              <a:tr h="892001"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1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Following up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62" marR="68562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4F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4445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How have you and your partner(s) used active listening since we last spoke?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62" marR="68562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23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42284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4E43-FEA7-AC75-0362-52EEAFDEB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1" y="603867"/>
            <a:ext cx="10512862" cy="1096994"/>
          </a:xfrm>
        </p:spPr>
        <p:txBody>
          <a:bodyPr/>
          <a:lstStyle/>
          <a:p>
            <a:r>
              <a:rPr lang="en-US" sz="3599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Conversation Starters: Boundaries/Limits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A5E0A90-4B7A-ECC0-079F-3C70FA9EA357}"/>
              </a:ext>
            </a:extLst>
          </p:cNvPr>
          <p:cNvGraphicFramePr>
            <a:graphicFrameLocks noGrp="1"/>
          </p:cNvGraphicFramePr>
          <p:nvPr/>
        </p:nvGraphicFramePr>
        <p:xfrm>
          <a:off x="1155952" y="1700861"/>
          <a:ext cx="9876921" cy="4731813"/>
        </p:xfrm>
        <a:graphic>
          <a:graphicData uri="http://schemas.openxmlformats.org/drawingml/2006/table">
            <a:tbl>
              <a:tblPr firstRow="1" firstCol="1" bandRow="1"/>
              <a:tblGrid>
                <a:gridCol w="1684479">
                  <a:extLst>
                    <a:ext uri="{9D8B030D-6E8A-4147-A177-3AD203B41FA5}">
                      <a16:colId xmlns:a16="http://schemas.microsoft.com/office/drawing/2014/main" val="1547924741"/>
                    </a:ext>
                  </a:extLst>
                </a:gridCol>
                <a:gridCol w="8192442">
                  <a:extLst>
                    <a:ext uri="{9D8B030D-6E8A-4147-A177-3AD203B41FA5}">
                      <a16:colId xmlns:a16="http://schemas.microsoft.com/office/drawing/2014/main" val="867150804"/>
                    </a:ext>
                  </a:extLst>
                </a:gridCol>
              </a:tblGrid>
              <a:tr h="492606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Establishing boundaries/limits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62" marR="68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88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6638480"/>
                  </a:ext>
                </a:extLst>
              </a:tr>
              <a:tr h="895159"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1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Getting started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62" marR="68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AFC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10160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When you and/or your partner(s) set a boundary or limit, how do you show you respect that limit?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62" marR="68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AF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289393"/>
                  </a:ext>
                </a:extLst>
              </a:tr>
              <a:tr h="2511655"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1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Continuing discussions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62" marR="68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1E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5080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What is an example of a boundary/limit that you set and your partner respected? 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  <a:p>
                      <a:pPr marL="342900" marR="5080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How comfortable are you talking to your partner(s) about boundaries/limits you want them to better respect? What helps you feel more comfortable with setting a boundary or limit?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  <a:p>
                      <a:pPr marL="342900" marR="5080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What does considering your partner(s)’ boundaries/limits look like to you?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62" marR="68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1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327750"/>
                  </a:ext>
                </a:extLst>
              </a:tr>
              <a:tr h="832394"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1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Following up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62" marR="68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4445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Since we last spoke, what boundaries have you set with your partner and how were those boundaries respected?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62" marR="68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158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74219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59237-497E-6CD7-63D1-5BFD9A88C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751868"/>
            <a:ext cx="10512862" cy="1096994"/>
          </a:xfrm>
        </p:spPr>
        <p:txBody>
          <a:bodyPr/>
          <a:lstStyle/>
          <a:p>
            <a:r>
              <a:rPr lang="en-US" sz="3599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Conversation Starters: Shared Power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EA750560-D055-075F-E4C9-B02F0F7647C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7982" y="1712975"/>
          <a:ext cx="10512862" cy="4702744"/>
        </p:xfrm>
        <a:graphic>
          <a:graphicData uri="http://schemas.openxmlformats.org/drawingml/2006/table">
            <a:tbl>
              <a:tblPr firstRow="1" firstCol="1" bandRow="1"/>
              <a:tblGrid>
                <a:gridCol w="1689747">
                  <a:extLst>
                    <a:ext uri="{9D8B030D-6E8A-4147-A177-3AD203B41FA5}">
                      <a16:colId xmlns:a16="http://schemas.microsoft.com/office/drawing/2014/main" val="3814751800"/>
                    </a:ext>
                  </a:extLst>
                </a:gridCol>
                <a:gridCol w="8823115">
                  <a:extLst>
                    <a:ext uri="{9D8B030D-6E8A-4147-A177-3AD203B41FA5}">
                      <a16:colId xmlns:a16="http://schemas.microsoft.com/office/drawing/2014/main" val="821934221"/>
                    </a:ext>
                  </a:extLst>
                </a:gridCol>
              </a:tblGrid>
              <a:tr h="535369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Input in decision making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62" marR="68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9D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290671"/>
                  </a:ext>
                </a:extLst>
              </a:tr>
              <a:tr h="788138"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1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Getting started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62" marR="68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C0C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10160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What are some examples of the input you have or want to have when making decisions?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62" marR="68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C0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936331"/>
                  </a:ext>
                </a:extLst>
              </a:tr>
              <a:tr h="2591100"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1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Continuing discussions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62" marR="68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D0D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5080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When you are having a conversation or making a decision with your partner(s), what kind of input do you want to have? 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  <a:p>
                      <a:pPr marL="342900" marR="5080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How comfortable are you talking with your partner(s) about the kind of input you have (e.g., spending time together and apart, day-to-day decisions, or decisions about sex and contraception)?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  <a:p>
                      <a:pPr marL="342900" marR="5080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Do you think your partner(s) have the input in decision making they want? Why?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62" marR="68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D0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724115"/>
                  </a:ext>
                </a:extLst>
              </a:tr>
              <a:tr h="788138"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1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Following up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62" marR="685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1E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4445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How has the input in decision making with your partner(s) been since we last spoke?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62" marR="685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035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36249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9207F-0311-6069-E4E2-250E529EC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0" y="752691"/>
            <a:ext cx="10512862" cy="1096994"/>
          </a:xfrm>
        </p:spPr>
        <p:txBody>
          <a:bodyPr>
            <a:normAutofit fontScale="90000"/>
          </a:bodyPr>
          <a:lstStyle/>
          <a:p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Dos and Don’ts for Talking With Youth About Healthy Romantic Relationships </a:t>
            </a:r>
          </a:p>
        </p:txBody>
      </p:sp>
      <p:graphicFrame>
        <p:nvGraphicFramePr>
          <p:cNvPr id="84" name="Content Placeholder 83">
            <a:extLst>
              <a:ext uri="{FF2B5EF4-FFF2-40B4-BE49-F238E27FC236}">
                <a16:creationId xmlns:a16="http://schemas.microsoft.com/office/drawing/2014/main" id="{0951C243-E7E4-7EA1-1C70-95FD3537221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20304" y="1849686"/>
          <a:ext cx="10348214" cy="4988470"/>
        </p:xfrm>
        <a:graphic>
          <a:graphicData uri="http://schemas.openxmlformats.org/drawingml/2006/table">
            <a:tbl>
              <a:tblPr firstRow="1" firstCol="1" bandRow="1"/>
              <a:tblGrid>
                <a:gridCol w="4831948">
                  <a:extLst>
                    <a:ext uri="{9D8B030D-6E8A-4147-A177-3AD203B41FA5}">
                      <a16:colId xmlns:a16="http://schemas.microsoft.com/office/drawing/2014/main" val="3369538529"/>
                    </a:ext>
                  </a:extLst>
                </a:gridCol>
                <a:gridCol w="5516266">
                  <a:extLst>
                    <a:ext uri="{9D8B030D-6E8A-4147-A177-3AD203B41FA5}">
                      <a16:colId xmlns:a16="http://schemas.microsoft.com/office/drawing/2014/main" val="3192295274"/>
                    </a:ext>
                  </a:extLst>
                </a:gridCol>
              </a:tblGrid>
              <a:tr h="2323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DOS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0321" marR="5032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2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2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DON’TS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0321" marR="503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2A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2C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406872"/>
                  </a:ext>
                </a:extLst>
              </a:tr>
              <a:tr h="1127085">
                <a:tc>
                  <a:txBody>
                    <a:bodyPr/>
                    <a:lstStyle/>
                    <a:p>
                      <a:pPr marL="0" marR="0">
                        <a:lnSpc>
                          <a:spcPct val="11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kern="1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DO</a:t>
                      </a: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ask nonjudgemental, open-ended questions.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i="1" kern="100" spc="-1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Aptos" panose="020B0004020202020204" pitchFamily="34" charset="0"/>
                          <a:cs typeface="Arial (Body CS)"/>
                        </a:rPr>
                        <a:t>“Can you walk me through the interaction and how it made you feel?” 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0321" marR="5032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kern="1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DON’T </a:t>
                      </a: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use language that can be interpreted by the young person as implying blame or shame.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i="1" kern="100" spc="-1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Aptos" panose="020B0004020202020204" pitchFamily="34" charset="0"/>
                          <a:cs typeface="Arial (Body CS)"/>
                        </a:rPr>
                        <a:t>“It might not have been productive to react like that. You probably should have reacted a different way.” 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0321" marR="503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724524"/>
                  </a:ext>
                </a:extLst>
              </a:tr>
              <a:tr h="1127085">
                <a:tc>
                  <a:txBody>
                    <a:bodyPr/>
                    <a:lstStyle/>
                    <a:p>
                      <a:pPr marL="0" marR="0">
                        <a:lnSpc>
                          <a:spcPct val="11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kern="1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encourage youth to explore the spectrum of identities and feelings.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i="1" kern="1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“It sounds like your partner may have made you feel unsafe or uncomfortable by doing that.”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0321" marR="5032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kern="1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DON’T</a:t>
                      </a: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rely on black and white labels.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i="1" kern="1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“Your partner was being abusive toward you.”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0321" marR="503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938813"/>
                  </a:ext>
                </a:extLst>
              </a:tr>
              <a:tr h="1127085">
                <a:tc>
                  <a:txBody>
                    <a:bodyPr/>
                    <a:lstStyle/>
                    <a:p>
                      <a:pPr marL="0" marR="0">
                        <a:lnSpc>
                          <a:spcPct val="11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kern="1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validate feelings, experiences, and fear.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i="1" kern="1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“Disagreements in relationships can be really stressful, and it’s possible for partners to disagree about something without overstepping each other’s boundaries.”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0321" marR="5032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kern="1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DON’T </a:t>
                      </a: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trivialize experiences, fears, needs, or wants.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i="1" kern="1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"It’s unrealistic to set a boundary to prevent disagreement or arguments from ever happening.”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0321" marR="503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832908"/>
                  </a:ext>
                </a:extLst>
              </a:tr>
              <a:tr h="1374544">
                <a:tc>
                  <a:txBody>
                    <a:bodyPr/>
                    <a:lstStyle/>
                    <a:p>
                      <a:pPr marL="0" marR="0">
                        <a:lnSpc>
                          <a:spcPct val="11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kern="1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DO</a:t>
                      </a: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ask the young person about their knowledge on a subject and fill in gaps.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i="1" kern="1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“It can be difficult for someone to know if they’re in an unhealthy relationship. What does a healthy relationship look like to you?”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0321" marR="5032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kern="1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DON’T </a:t>
                      </a: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make assumptions or generalizations about what a young person does or does not know.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6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i="1" kern="1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lang="en-US" sz="1400" i="1" kern="10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oung people are too naïve and inexperienced to recognize when they’re in an unhealthy relationship.”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0321" marR="503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852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65330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DE06EE-1805-00E8-F122-2372F385F7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9562841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4267E-3579-8250-6D30-6FCBF6366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1" y="837755"/>
            <a:ext cx="10512862" cy="1096994"/>
          </a:xfrm>
        </p:spPr>
        <p:txBody>
          <a:bodyPr/>
          <a:lstStyle/>
          <a:p>
            <a:r>
              <a:rPr lang="en-US">
                <a:ea typeface="Calibri Light"/>
                <a:cs typeface="Calibri Light"/>
              </a:rPr>
              <a:t>Stay Informed!</a:t>
            </a:r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A4DFE7A-16E0-A156-029A-8F7207F39A4D}"/>
              </a:ext>
            </a:extLst>
          </p:cNvPr>
          <p:cNvSpPr txBox="1">
            <a:spLocks/>
          </p:cNvSpPr>
          <p:nvPr/>
        </p:nvSpPr>
        <p:spPr>
          <a:xfrm>
            <a:off x="2076912" y="2128694"/>
            <a:ext cx="9929402" cy="4401838"/>
          </a:xfrm>
          <a:prstGeom prst="rect">
            <a:avLst/>
          </a:prstGeom>
        </p:spPr>
        <p:txBody>
          <a:bodyPr vert="horz" lIns="91416" tIns="45708" rIns="91416" bIns="45708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31" indent="0" defTabSz="914126">
              <a:buNone/>
            </a:pPr>
            <a:r>
              <a:rPr lang="en-US" sz="3599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Website: </a:t>
            </a:r>
            <a:r>
              <a:rPr lang="en-US" sz="3599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3"/>
              </a:rPr>
              <a:t>activatecenter.org/</a:t>
            </a:r>
            <a:r>
              <a:rPr lang="en-US" sz="3599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 </a:t>
            </a:r>
          </a:p>
          <a:p>
            <a:pPr marL="0" indent="0" defTabSz="914126">
              <a:buNone/>
            </a:pPr>
            <a:endParaRPr lang="en-US" sz="3599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defTabSz="914126">
              <a:buNone/>
            </a:pPr>
            <a:endParaRPr lang="en-US" sz="2399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28531" indent="0" defTabSz="914126">
              <a:buNone/>
            </a:pPr>
            <a:r>
              <a:rPr lang="en-US" sz="3599">
                <a:solidFill>
                  <a:srgbClr val="2424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LinkedIn: </a:t>
            </a:r>
            <a:r>
              <a:rPr lang="en-US" sz="3599">
                <a:solidFill>
                  <a:srgbClr val="2424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4"/>
              </a:rPr>
              <a:t>linkedin.com/company/activate-collective</a:t>
            </a:r>
            <a:endParaRPr lang="en-US" sz="3599">
              <a:solidFill>
                <a:srgbClr val="242424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defTabSz="914126">
              <a:buNone/>
            </a:pPr>
            <a:endParaRPr lang="en-US" sz="3599">
              <a:solidFill>
                <a:srgbClr val="242424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defTabSz="914126">
              <a:buNone/>
            </a:pPr>
            <a:endParaRPr lang="en-US" sz="2399">
              <a:solidFill>
                <a:srgbClr val="242424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28531" indent="0" defTabSz="914126">
              <a:buNone/>
            </a:pPr>
            <a:r>
              <a:rPr lang="en-US" sz="3599">
                <a:solidFill>
                  <a:srgbClr val="2424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Subscribe to the </a:t>
            </a:r>
            <a:r>
              <a:rPr lang="en-US" sz="3599">
                <a:solidFill>
                  <a:srgbClr val="2424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5"/>
              </a:rPr>
              <a:t>Activate newsletter</a:t>
            </a:r>
            <a:endParaRPr lang="en-US" sz="3599">
              <a:solidFill>
                <a:srgbClr val="242424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685594" lvl="1" indent="-228531" defTabSz="914126"/>
            <a:endParaRPr lang="en-US" sz="1600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5E20DC-57DD-919B-4B1E-643D6F8D26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16" y="3686413"/>
            <a:ext cx="1026355" cy="10263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2136EC-019F-994F-935B-B46BA895BD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83" y="1980122"/>
            <a:ext cx="1112423" cy="1112423"/>
          </a:xfrm>
          <a:prstGeom prst="rect">
            <a:avLst/>
          </a:prstGeom>
        </p:spPr>
      </p:pic>
      <p:pic>
        <p:nvPicPr>
          <p:cNvPr id="10" name="Picture 9" descr="A qr code with a triangle and a hexagon&#10;&#10;Description automatically generated">
            <a:extLst>
              <a:ext uri="{FF2B5EF4-FFF2-40B4-BE49-F238E27FC236}">
                <a16:creationId xmlns:a16="http://schemas.microsoft.com/office/drawing/2014/main" id="{7B64DDFA-5C2F-EDE5-8F07-B034D88D70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7981" y="5306637"/>
            <a:ext cx="1238931" cy="122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7780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D78531F-AE0E-1C42-13F6-33C36FB98851}"/>
              </a:ext>
            </a:extLst>
          </p:cNvPr>
          <p:cNvSpPr/>
          <p:nvPr/>
        </p:nvSpPr>
        <p:spPr>
          <a:xfrm>
            <a:off x="2324723" y="4322530"/>
            <a:ext cx="7539378" cy="235644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665" rIns="365665" rtlCol="0" anchor="ctr"/>
          <a:lstStyle/>
          <a:p>
            <a:pPr algn="ctr" defTabSz="914126"/>
            <a:r>
              <a:rPr lang="en-US" sz="1799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This project is supported by the Office of Population Affairs of the U.S. Department of Health and Human Services (HHS) as part of a financial assistance award totaling $3,384,000 with 100 percent funded by OPA/OASH/HHS. The contents are those of the author(s) and do not necessarily represent the official views of, nor an endorsement by, OPA/OASH/HHS or the U.S. government. For more information, please visit </a:t>
            </a:r>
            <a:r>
              <a:rPr lang="en-US" sz="1799" u="sng">
                <a:solidFill>
                  <a:prstClr val="whit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3"/>
              </a:rPr>
              <a:t>https://opa.hhs.gov</a:t>
            </a:r>
            <a:r>
              <a:rPr lang="en-US" sz="1799">
                <a:solidFill>
                  <a:prstClr val="whit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 </a:t>
            </a:r>
            <a:endParaRPr lang="en-US" altLang="en-US" sz="1600">
              <a:solidFill>
                <a:srgbClr val="0B2C3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Picture 3" descr="A picture containing outdoor object&#10;&#10;Description automatically generated">
            <a:extLst>
              <a:ext uri="{FF2B5EF4-FFF2-40B4-BE49-F238E27FC236}">
                <a16:creationId xmlns:a16="http://schemas.microsoft.com/office/drawing/2014/main" id="{AA079428-3BE5-4AA8-30DF-450FAB4248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 flipH="1" flipV="1">
            <a:off x="10626110" y="4672529"/>
            <a:ext cx="1562716" cy="21845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7FAF8FD-CEE1-0BD9-727B-2BFB7FC92A65}"/>
              </a:ext>
            </a:extLst>
          </p:cNvPr>
          <p:cNvSpPr/>
          <p:nvPr/>
        </p:nvSpPr>
        <p:spPr>
          <a:xfrm>
            <a:off x="1311215" y="987163"/>
            <a:ext cx="9141619" cy="3199567"/>
          </a:xfrm>
          <a:prstGeom prst="rect">
            <a:avLst/>
          </a:prstGeom>
          <a:solidFill>
            <a:srgbClr val="F9FFFF"/>
          </a:solidFill>
          <a:ln>
            <a:solidFill>
              <a:srgbClr val="0072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32" rtlCol="0" anchor="t"/>
          <a:lstStyle/>
          <a:p>
            <a:pPr algn="ctr" defTabSz="914126">
              <a:spcBef>
                <a:spcPts val="1200"/>
              </a:spcBef>
            </a:pPr>
            <a:r>
              <a:rPr lang="en-US" sz="4399" b="1">
                <a:solidFill>
                  <a:srgbClr val="00727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Thank you!</a:t>
            </a:r>
          </a:p>
          <a:p>
            <a:pPr algn="ctr" defTabSz="1371257"/>
            <a:endParaRPr lang="en-US" sz="1799" b="1">
              <a:solidFill>
                <a:srgbClr val="00727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 defTabSz="1371257"/>
            <a:endParaRPr lang="en-US" sz="1799" b="1">
              <a:solidFill>
                <a:srgbClr val="00727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 defTabSz="1371257"/>
            <a:r>
              <a:rPr lang="en-US" sz="1799" b="1">
                <a:solidFill>
                  <a:srgbClr val="00727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 more information, contact </a:t>
            </a:r>
          </a:p>
          <a:p>
            <a:pPr algn="ctr" defTabSz="1371257"/>
            <a:endParaRPr lang="en-US" sz="1799" b="1">
              <a:solidFill>
                <a:srgbClr val="00727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 defTabSz="1371257"/>
            <a:r>
              <a:rPr lang="en-US" sz="1799" b="1">
                <a:solidFill>
                  <a:srgbClr val="00727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Activate at activate@childtrends.org</a:t>
            </a:r>
            <a:r>
              <a:rPr lang="en-US" sz="1799">
                <a:solidFill>
                  <a:srgbClr val="3F3F3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 </a:t>
            </a:r>
          </a:p>
          <a:p>
            <a:pPr algn="ctr" defTabSz="1371257"/>
            <a:r>
              <a:rPr lang="en-US" sz="1799" b="1">
                <a:solidFill>
                  <a:srgbClr val="00727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Or </a:t>
            </a:r>
            <a:endParaRPr lang="en-US" sz="1799">
              <a:solidFill>
                <a:srgbClr val="3F3F3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 defTabSz="914126"/>
            <a:r>
              <a:rPr lang="en-US" sz="1799" b="1">
                <a:solidFill>
                  <a:srgbClr val="00727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Jan DeCoursey, Project Director, at Jdecoursey@childtrends.org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DD7B0C6-3ECB-A86B-9921-2F602F3C07F5}"/>
              </a:ext>
            </a:extLst>
          </p:cNvPr>
          <p:cNvSpPr txBox="1">
            <a:spLocks/>
          </p:cNvSpPr>
          <p:nvPr/>
        </p:nvSpPr>
        <p:spPr>
          <a:xfrm>
            <a:off x="1523603" y="1122964"/>
            <a:ext cx="9141619" cy="23869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126"/>
            <a:endParaRPr lang="en-US" sz="5398">
              <a:solidFill>
                <a:srgbClr val="007272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24406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6B0CA-F916-E24B-96B8-8E8125939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686" y="1531938"/>
            <a:ext cx="6161649" cy="4404628"/>
          </a:xfrm>
        </p:spPr>
        <p:txBody>
          <a:bodyPr>
            <a:normAutofit fontScale="90000"/>
          </a:bodyPr>
          <a:lstStyle/>
          <a:p>
            <a:r>
              <a:rPr lang="en-US" dirty="0"/>
              <a:t>The Dibble Institute is a national, independent non-profit organization.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A76F5F-B9DA-2B43-BA91-C222CCADC27B}"/>
              </a:ext>
            </a:extLst>
          </p:cNvPr>
          <p:cNvSpPr txBox="1"/>
          <p:nvPr/>
        </p:nvSpPr>
        <p:spPr>
          <a:xfrm>
            <a:off x="926675" y="807010"/>
            <a:ext cx="3816943" cy="831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1">
                <a:solidFill>
                  <a:schemeClr val="bg1"/>
                </a:solidFill>
                <a:latin typeface="Optima" panose="02000503060000020004" pitchFamily="2" charset="0"/>
              </a:rPr>
              <a:t>2022-2023 </a:t>
            </a:r>
            <a:r>
              <a:rPr lang="en-US" sz="2401" dirty="0">
                <a:solidFill>
                  <a:schemeClr val="bg1"/>
                </a:solidFill>
                <a:latin typeface="Optima" panose="02000503060000020004" pitchFamily="2" charset="0"/>
              </a:rPr>
              <a:t>Clients</a:t>
            </a:r>
          </a:p>
          <a:p>
            <a:pPr algn="ctr"/>
            <a:r>
              <a:rPr lang="en-US" sz="2401" dirty="0">
                <a:solidFill>
                  <a:schemeClr val="bg1"/>
                </a:solidFill>
                <a:latin typeface="Optima" panose="02000503060000020004" pitchFamily="2" charset="0"/>
              </a:rPr>
              <a:t>serving over 126,000 youth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73CED9-46C5-684E-A5B5-33EF7CF08D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3" t="1240" r="11970" b="19690"/>
          <a:stretch/>
        </p:blipFill>
        <p:spPr>
          <a:xfrm>
            <a:off x="273490" y="2073349"/>
            <a:ext cx="5123315" cy="33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6507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CFB3A-DE17-3C4C-ABCE-63DD88279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Thank you for joining us today!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B0871-9DC5-5949-B92D-7BFC3F8BE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0" y="1621239"/>
            <a:ext cx="10969943" cy="4283078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buNone/>
              <a:defRPr/>
            </a:pPr>
            <a:endParaRPr lang="en-US" sz="3000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en-US" sz="3000" dirty="0">
                <a:solidFill>
                  <a:srgbClr val="000000"/>
                </a:solidFill>
              </a:rPr>
              <a:t>There is a brief survey after the end of this webinar.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en-US" sz="3000" dirty="0">
                <a:solidFill>
                  <a:srgbClr val="000000"/>
                </a:solidFill>
              </a:rPr>
              <a:t>Thank you for providing us feedback by completing this survey.</a:t>
            </a:r>
          </a:p>
          <a:p>
            <a:pPr algn="ctr">
              <a:spcBef>
                <a:spcPct val="0"/>
              </a:spcBef>
              <a:buNone/>
              <a:defRPr/>
            </a:pPr>
            <a:endParaRPr lang="en-US" sz="3000" b="1" dirty="0">
              <a:solidFill>
                <a:srgbClr val="000000"/>
              </a:solidFill>
            </a:endParaRPr>
          </a:p>
          <a:p>
            <a:pPr algn="ctr">
              <a:buNone/>
            </a:pPr>
            <a:r>
              <a:rPr lang="en-US" sz="3000" b="1" dirty="0">
                <a:solidFill>
                  <a:srgbClr val="000000"/>
                </a:solidFill>
              </a:rPr>
              <a:t>Webinar will be available in 3 days:</a:t>
            </a:r>
          </a:p>
          <a:p>
            <a:pPr algn="ctr">
              <a:buNone/>
            </a:pPr>
            <a:r>
              <a:rPr lang="en-US" sz="3000" b="1" dirty="0">
                <a:solidFill>
                  <a:srgbClr val="3848A4"/>
                </a:solidFill>
              </a:rPr>
              <a:t> </a:t>
            </a:r>
            <a:r>
              <a:rPr lang="en-US" sz="3000" b="1" dirty="0">
                <a:solidFill>
                  <a:srgbClr val="3848A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http://www.dibbleinstitute.org/webinar-archives/</a:t>
            </a:r>
            <a:endParaRPr lang="en-US" sz="3000" b="1" dirty="0">
              <a:solidFill>
                <a:srgbClr val="3848A4"/>
              </a:solidFill>
            </a:endParaRPr>
          </a:p>
          <a:p>
            <a:pPr algn="ctr">
              <a:buNone/>
            </a:pPr>
            <a:endParaRPr lang="en-US" sz="3000" b="1" dirty="0"/>
          </a:p>
          <a:p>
            <a:pPr algn="ctr">
              <a:buNone/>
            </a:pPr>
            <a:r>
              <a:rPr lang="en-US" sz="3000" b="1" dirty="0"/>
              <a:t>Questions? </a:t>
            </a:r>
            <a:r>
              <a:rPr lang="en-US" sz="3000" b="1" dirty="0">
                <a:solidFill>
                  <a:srgbClr val="3848A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RelationshipSkills@Dibbleinstitute.org</a:t>
            </a:r>
            <a:endParaRPr lang="en-US" sz="3000" b="1" dirty="0">
              <a:solidFill>
                <a:srgbClr val="3848A4"/>
              </a:solidFill>
            </a:endParaRP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6279266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35415-1012-2E44-838B-6ECEAE3D7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0" y="2130834"/>
            <a:ext cx="10969943" cy="4283078"/>
          </a:xfrm>
        </p:spPr>
        <p:txBody>
          <a:bodyPr>
            <a:normAutofit fontScale="70000" lnSpcReduction="20000"/>
          </a:bodyPr>
          <a:lstStyle/>
          <a:p>
            <a:pPr algn="ctr">
              <a:spcBef>
                <a:spcPct val="0"/>
              </a:spcBef>
              <a:buNone/>
              <a:defRPr/>
            </a:pPr>
            <a:endParaRPr lang="en-US" sz="4400" dirty="0">
              <a:solidFill>
                <a:srgbClr val="000000"/>
              </a:solidFill>
            </a:endParaRPr>
          </a:p>
          <a:p>
            <a:pPr algn="ctr">
              <a:spcBef>
                <a:spcPts val="0"/>
              </a:spcBef>
              <a:buNone/>
              <a:defRPr/>
            </a:pPr>
            <a:r>
              <a:rPr lang="en-US" sz="4400" dirty="0">
                <a:solidFill>
                  <a:srgbClr val="000000"/>
                </a:solidFill>
              </a:rPr>
              <a:t>Scholarships are now available for professionals affected by the pandemic! For a limited time only, you can </a:t>
            </a:r>
            <a:r>
              <a:rPr lang="en-US" sz="4400" b="1" dirty="0">
                <a:solidFill>
                  <a:srgbClr val="000000"/>
                </a:solidFill>
              </a:rPr>
              <a:t>apply to receive the full Mind Matters Now series for free</a:t>
            </a:r>
            <a:r>
              <a:rPr lang="en-US" sz="4400" dirty="0">
                <a:solidFill>
                  <a:srgbClr val="000000"/>
                </a:solidFill>
              </a:rPr>
              <a:t>.</a:t>
            </a:r>
          </a:p>
          <a:p>
            <a:pPr algn="ctr">
              <a:spcBef>
                <a:spcPts val="0"/>
              </a:spcBef>
              <a:buNone/>
              <a:defRPr/>
            </a:pPr>
            <a:r>
              <a:rPr lang="en-US" sz="4400" dirty="0">
                <a:solidFill>
                  <a:srgbClr val="000000"/>
                </a:solidFill>
              </a:rPr>
              <a:t>Find out more at:</a:t>
            </a:r>
          </a:p>
          <a:p>
            <a:pPr algn="ctr">
              <a:spcBef>
                <a:spcPts val="0"/>
              </a:spcBef>
              <a:buNone/>
            </a:pPr>
            <a:endParaRPr lang="en-US" sz="4400" b="1" dirty="0">
              <a:solidFill>
                <a:srgbClr val="EC2838"/>
              </a:solidFill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4400" b="1" dirty="0" err="1">
                <a:solidFill>
                  <a:srgbClr val="EC2838"/>
                </a:solidFill>
              </a:rPr>
              <a:t>www.dibbleinstitute.org</a:t>
            </a:r>
            <a:r>
              <a:rPr lang="en-US" sz="4400" b="1" dirty="0">
                <a:solidFill>
                  <a:srgbClr val="EC2838"/>
                </a:solidFill>
              </a:rPr>
              <a:t>/mind-matters-now-</a:t>
            </a:r>
            <a:r>
              <a:rPr lang="en-US" sz="4400" b="1" dirty="0" err="1">
                <a:solidFill>
                  <a:srgbClr val="EC2838"/>
                </a:solidFill>
              </a:rPr>
              <a:t>ce</a:t>
            </a:r>
            <a:r>
              <a:rPr lang="en-US" sz="4400" b="1" dirty="0">
                <a:solidFill>
                  <a:srgbClr val="EC2838"/>
                </a:solidFill>
              </a:rPr>
              <a:t>/</a:t>
            </a:r>
          </a:p>
          <a:p>
            <a:pPr algn="ctr">
              <a:buNone/>
            </a:pPr>
            <a:endParaRPr lang="en-US" sz="4400" b="1" dirty="0"/>
          </a:p>
          <a:p>
            <a:pPr algn="ctr">
              <a:buNone/>
            </a:pPr>
            <a:endParaRPr lang="en-US" sz="4400" b="1" dirty="0"/>
          </a:p>
          <a:p>
            <a:pPr algn="ctr">
              <a:buNone/>
            </a:pPr>
            <a:r>
              <a:rPr lang="en-US" sz="4400" b="1" dirty="0"/>
              <a:t>Questions? </a:t>
            </a:r>
            <a:r>
              <a:rPr lang="en-US" sz="4400" b="1" dirty="0">
                <a:solidFill>
                  <a:srgbClr val="08AAB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Esther@Dibbleinstitute.org</a:t>
            </a:r>
            <a:endParaRPr lang="en-US" sz="5400" b="1" dirty="0">
              <a:solidFill>
                <a:srgbClr val="08AAB5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On-demand learning">
            <a:extLst>
              <a:ext uri="{FF2B5EF4-FFF2-40B4-BE49-F238E27FC236}">
                <a16:creationId xmlns:a16="http://schemas.microsoft.com/office/drawing/2014/main" id="{D0CEBC5C-AE8B-C44C-B029-937C9AF54B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8" t="693" r="5737" b="-1"/>
          <a:stretch/>
        </p:blipFill>
        <p:spPr bwMode="auto">
          <a:xfrm>
            <a:off x="242888" y="444088"/>
            <a:ext cx="11672888" cy="168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9797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F4083-8C2A-BC46-A53C-8F3B244A4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Get Continuing Education Credit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35415-1012-2E44-838B-6ECEAE3D7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spcBef>
                <a:spcPct val="0"/>
              </a:spcBef>
              <a:buNone/>
              <a:defRPr/>
            </a:pPr>
            <a:endParaRPr lang="en-US" sz="4400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en-US" sz="4400" dirty="0">
                <a:solidFill>
                  <a:srgbClr val="000000"/>
                </a:solidFill>
              </a:rPr>
              <a:t>Dibble is now offering continuing education credits for a select series of free webinars. Now you can get credit for </a:t>
            </a:r>
            <a:r>
              <a:rPr lang="en-US" sz="4400" b="1" dirty="0">
                <a:solidFill>
                  <a:srgbClr val="000000"/>
                </a:solidFill>
              </a:rPr>
              <a:t>Violence Prevention </a:t>
            </a:r>
            <a:r>
              <a:rPr lang="en-US" sz="4400" dirty="0">
                <a:solidFill>
                  <a:srgbClr val="000000"/>
                </a:solidFill>
              </a:rPr>
              <a:t>and </a:t>
            </a:r>
            <a:r>
              <a:rPr lang="en-US" sz="4400" b="1" dirty="0">
                <a:solidFill>
                  <a:srgbClr val="000000"/>
                </a:solidFill>
              </a:rPr>
              <a:t>Trauma-Informed</a:t>
            </a:r>
            <a:r>
              <a:rPr lang="en-US" sz="4400" dirty="0">
                <a:solidFill>
                  <a:srgbClr val="000000"/>
                </a:solidFill>
              </a:rPr>
              <a:t> Webinars at:</a:t>
            </a:r>
          </a:p>
          <a:p>
            <a:pPr algn="ctr">
              <a:buNone/>
            </a:pPr>
            <a:r>
              <a:rPr lang="en-US" sz="4400" b="1" dirty="0">
                <a:solidFill>
                  <a:srgbClr val="3848A4"/>
                </a:solidFill>
              </a:rPr>
              <a:t>https://</a:t>
            </a:r>
            <a:r>
              <a:rPr lang="en-US" sz="4400" b="1" dirty="0" err="1">
                <a:solidFill>
                  <a:srgbClr val="3848A4"/>
                </a:solidFill>
              </a:rPr>
              <a:t>www.dibbleinstitute.org</a:t>
            </a:r>
            <a:r>
              <a:rPr lang="en-US" sz="4400" b="1" dirty="0">
                <a:solidFill>
                  <a:srgbClr val="3848A4"/>
                </a:solidFill>
              </a:rPr>
              <a:t>/</a:t>
            </a:r>
            <a:r>
              <a:rPr lang="en-US" sz="4400" b="1" dirty="0" err="1">
                <a:solidFill>
                  <a:srgbClr val="3848A4"/>
                </a:solidFill>
              </a:rPr>
              <a:t>ceus</a:t>
            </a:r>
            <a:r>
              <a:rPr lang="en-US" sz="4400" b="1" dirty="0">
                <a:solidFill>
                  <a:srgbClr val="3848A4"/>
                </a:solidFill>
              </a:rPr>
              <a:t>/</a:t>
            </a:r>
            <a:endParaRPr lang="en-US" sz="4400" b="1" dirty="0"/>
          </a:p>
          <a:p>
            <a:pPr algn="ctr">
              <a:buNone/>
            </a:pPr>
            <a:endParaRPr lang="en-US" sz="4400" b="1" dirty="0"/>
          </a:p>
          <a:p>
            <a:pPr algn="ctr">
              <a:buNone/>
            </a:pPr>
            <a:endParaRPr lang="en-US" sz="4400" b="1" dirty="0"/>
          </a:p>
          <a:p>
            <a:pPr algn="ctr">
              <a:buNone/>
            </a:pPr>
            <a:endParaRPr lang="en-US" sz="4400" b="1" dirty="0"/>
          </a:p>
          <a:p>
            <a:pPr algn="ctr">
              <a:buNone/>
            </a:pPr>
            <a:r>
              <a:rPr lang="en-US" sz="4400" b="1" dirty="0"/>
              <a:t>Questions? </a:t>
            </a:r>
            <a:r>
              <a:rPr lang="en-US" sz="4400" b="1" dirty="0">
                <a:solidFill>
                  <a:srgbClr val="3848A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Esther@Dibbleinstitute.org</a:t>
            </a:r>
            <a:endParaRPr lang="en-US" sz="5400" b="1" dirty="0">
              <a:solidFill>
                <a:srgbClr val="3848A4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8665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A1FBB-D07C-AA43-8E0E-226720D0F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 in Touch!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06110-20D5-EA4E-8477-0C543246E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400" dirty="0">
                <a:hlinkClick r:id="rId2"/>
              </a:rPr>
              <a:t>www.DibbleInstitute.org</a:t>
            </a:r>
            <a:endParaRPr lang="en-US" sz="4400" dirty="0"/>
          </a:p>
          <a:p>
            <a:r>
              <a:rPr lang="en-US" sz="4400" dirty="0">
                <a:solidFill>
                  <a:srgbClr val="000000"/>
                </a:solidFill>
              </a:rPr>
              <a:t>Subscribe to our newsletter </a:t>
            </a:r>
          </a:p>
          <a:p>
            <a:r>
              <a:rPr lang="en-US" sz="4400" dirty="0">
                <a:solidFill>
                  <a:srgbClr val="000000"/>
                </a:solidFill>
              </a:rPr>
              <a:t>Like us on </a:t>
            </a:r>
            <a:r>
              <a:rPr lang="en-US" sz="4400" dirty="0" err="1">
                <a:solidFill>
                  <a:srgbClr val="000000"/>
                </a:solidFill>
              </a:rPr>
              <a:t>FaceBook</a:t>
            </a:r>
            <a:endParaRPr lang="en-US" sz="4400" dirty="0">
              <a:solidFill>
                <a:srgbClr val="000000"/>
              </a:solidFill>
            </a:endParaRPr>
          </a:p>
          <a:p>
            <a:r>
              <a:rPr lang="en-US" sz="4400" dirty="0">
                <a:solidFill>
                  <a:srgbClr val="000000"/>
                </a:solidFill>
              </a:rPr>
              <a:t>Follow us on LinkedIn</a:t>
            </a:r>
          </a:p>
          <a:p>
            <a:r>
              <a:rPr lang="en-US" sz="4400" dirty="0">
                <a:hlinkClick r:id="rId3"/>
              </a:rPr>
              <a:t>RelationshipSkills@dibbleinstitute.org</a:t>
            </a:r>
            <a:endParaRPr lang="en-US" sz="4400" dirty="0"/>
          </a:p>
          <a:p>
            <a:r>
              <a:rPr lang="en-US" sz="4400" dirty="0">
                <a:solidFill>
                  <a:srgbClr val="000000"/>
                </a:solidFill>
              </a:rPr>
              <a:t>800-695-7975</a:t>
            </a:r>
          </a:p>
          <a:p>
            <a:endParaRPr lang="en-US" sz="4400" dirty="0"/>
          </a:p>
          <a:p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6340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B85927C-1D78-BF46-8B12-DAA473770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1214" y="1012533"/>
            <a:ext cx="7436866" cy="606161"/>
          </a:xfrm>
        </p:spPr>
        <p:txBody>
          <a:bodyPr>
            <a:noAutofit/>
          </a:bodyPr>
          <a:lstStyle/>
          <a:p>
            <a:r>
              <a:rPr lang="en-US" sz="3200" i="1" dirty="0"/>
              <a:t>January 2025 Webinar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D8369E9-438C-6B42-958F-6F05A91CBD67}"/>
              </a:ext>
            </a:extLst>
          </p:cNvPr>
          <p:cNvSpPr txBox="1">
            <a:spLocks/>
          </p:cNvSpPr>
          <p:nvPr/>
        </p:nvSpPr>
        <p:spPr>
          <a:xfrm>
            <a:off x="829971" y="2661462"/>
            <a:ext cx="10519351" cy="606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09448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Optima" panose="02000503060000020004" pitchFamily="2" charset="0"/>
              </a:rPr>
              <a:t>Sexual Cyberbullying &amp; Healthy Romantic Relationships:</a:t>
            </a:r>
            <a:br>
              <a:rPr lang="en-US" sz="3200" dirty="0">
                <a:latin typeface="Optima" panose="02000503060000020004" pitchFamily="2" charset="0"/>
              </a:rPr>
            </a:br>
            <a:r>
              <a:rPr lang="en-US" sz="3200" dirty="0" err="1">
                <a:latin typeface="Optima" panose="02000503060000020004" pitchFamily="2" charset="0"/>
              </a:rPr>
              <a:t>Activate’s</a:t>
            </a:r>
            <a:r>
              <a:rPr lang="en-US" sz="3200" dirty="0">
                <a:latin typeface="Optima" panose="02000503060000020004" pitchFamily="2" charset="0"/>
              </a:rPr>
              <a:t> Sexual and Reproductive Health Resources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358EE03-9D5A-BE4D-89E7-F2AA1A58F6AD}"/>
              </a:ext>
            </a:extLst>
          </p:cNvPr>
          <p:cNvSpPr txBox="1">
            <a:spLocks/>
          </p:cNvSpPr>
          <p:nvPr/>
        </p:nvSpPr>
        <p:spPr>
          <a:xfrm>
            <a:off x="2371217" y="4307137"/>
            <a:ext cx="7436866" cy="606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09448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Optima" panose="02000503060000020004" pitchFamily="2" charset="0"/>
              </a:rPr>
              <a:t>Presenters: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1E2983E-CFA8-4A40-A175-B81EE6BEE706}"/>
              </a:ext>
            </a:extLst>
          </p:cNvPr>
          <p:cNvSpPr txBox="1">
            <a:spLocks/>
          </p:cNvSpPr>
          <p:nvPr/>
        </p:nvSpPr>
        <p:spPr>
          <a:xfrm>
            <a:off x="2508824" y="4936225"/>
            <a:ext cx="6502378" cy="606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609448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	</a:t>
            </a:r>
            <a:r>
              <a:rPr lang="en-US" sz="8000" b="1" dirty="0">
                <a:solidFill>
                  <a:prstClr val="black">
                    <a:lumMod val="65000"/>
                    <a:lumOff val="35000"/>
                  </a:prstClr>
                </a:solidFill>
                <a:latin typeface="Optima" panose="02000503060000020004" pitchFamily="2" charset="0"/>
              </a:rPr>
              <a:t>Rachel Rosenberg, Ph.D., Samuel Beckwith, Ph.D. and Karlee </a:t>
            </a:r>
            <a:r>
              <a:rPr lang="en-US" sz="80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Optima" panose="02000503060000020004" pitchFamily="2" charset="0"/>
              </a:rPr>
              <a:t>Naylon</a:t>
            </a:r>
            <a:endParaRPr lang="en-US" sz="8000" b="1" dirty="0">
              <a:solidFill>
                <a:prstClr val="black">
                  <a:lumMod val="65000"/>
                  <a:lumOff val="35000"/>
                </a:prstClr>
              </a:solidFill>
              <a:latin typeface="Optima" panose="02000503060000020004" pitchFamily="2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AA4E514-F709-5B43-9E8B-CD66193BE397}"/>
              </a:ext>
            </a:extLst>
          </p:cNvPr>
          <p:cNvSpPr txBox="1">
            <a:spLocks/>
          </p:cNvSpPr>
          <p:nvPr/>
        </p:nvSpPr>
        <p:spPr>
          <a:xfrm>
            <a:off x="3168093" y="5542386"/>
            <a:ext cx="5843109" cy="606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09448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Optima" panose="02000503060000020004" pitchFamily="2" charset="0"/>
              </a:rPr>
              <a:t>Child Trends</a:t>
            </a:r>
          </a:p>
        </p:txBody>
      </p:sp>
    </p:spTree>
    <p:extLst>
      <p:ext uri="{BB962C8B-B14F-4D97-AF65-F5344CB8AC3E}">
        <p14:creationId xmlns:p14="http://schemas.microsoft.com/office/powerpoint/2010/main" val="487532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CFB3A-DE17-3C4C-ABCE-63DD88279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Our 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B0871-9DC5-5949-B92D-7BFC3F8BE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" y="1843089"/>
            <a:ext cx="5186447" cy="428307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400" i="1" dirty="0"/>
              <a:t>Empowering teens and young adults with knowledge and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i="1" dirty="0"/>
              <a:t>research-based skills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i="1" dirty="0"/>
              <a:t>to successfully navigate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i="1" dirty="0"/>
              <a:t>their intimate relationships.</a:t>
            </a:r>
          </a:p>
          <a:p>
            <a:pPr marL="0" indent="0">
              <a:buNone/>
            </a:pPr>
            <a:endParaRPr lang="en-US" sz="4400" dirty="0"/>
          </a:p>
        </p:txBody>
      </p:sp>
      <p:pic>
        <p:nvPicPr>
          <p:cNvPr id="4" name="Picture 3" descr="happy teen group.jpeg">
            <a:extLst>
              <a:ext uri="{FF2B5EF4-FFF2-40B4-BE49-F238E27FC236}">
                <a16:creationId xmlns:a16="http://schemas.microsoft.com/office/drawing/2014/main" id="{D3186CC1-BFDD-0646-B68A-49BAA3A8E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857" y="1843089"/>
            <a:ext cx="5676526" cy="400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396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CFB3A-DE17-3C4C-ABCE-63DD88279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0" y="390331"/>
            <a:ext cx="10969943" cy="1143000"/>
          </a:xfrm>
        </p:spPr>
        <p:txBody>
          <a:bodyPr>
            <a:normAutofit/>
          </a:bodyPr>
          <a:lstStyle/>
          <a:p>
            <a:r>
              <a:rPr lang="en-US" sz="4400" dirty="0"/>
              <a:t>We believe in research.</a:t>
            </a:r>
          </a:p>
        </p:txBody>
      </p:sp>
      <p:pic>
        <p:nvPicPr>
          <p:cNvPr id="4" name="Content Placeholder 3" descr="AA023118.png">
            <a:extLst>
              <a:ext uri="{FF2B5EF4-FFF2-40B4-BE49-F238E27FC236}">
                <a16:creationId xmlns:a16="http://schemas.microsoft.com/office/drawing/2014/main" id="{2C5CB1E0-5FDD-5442-B618-2ABF61626A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631" y="1709873"/>
            <a:ext cx="4206239" cy="474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392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CFB3A-DE17-3C4C-ABCE-63DD88279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0" y="337559"/>
            <a:ext cx="10969943" cy="1143000"/>
          </a:xfrm>
        </p:spPr>
        <p:txBody>
          <a:bodyPr>
            <a:noAutofit/>
          </a:bodyPr>
          <a:lstStyle/>
          <a:p>
            <a:r>
              <a:rPr lang="en-US" sz="3600" dirty="0"/>
              <a:t>We believe in stable, safe, and nurturing families.</a:t>
            </a:r>
          </a:p>
        </p:txBody>
      </p:sp>
      <p:pic>
        <p:nvPicPr>
          <p:cNvPr id="4" name="Content Placeholder 3" descr="family with teen.jpg">
            <a:extLst>
              <a:ext uri="{FF2B5EF4-FFF2-40B4-BE49-F238E27FC236}">
                <a16:creationId xmlns:a16="http://schemas.microsoft.com/office/drawing/2014/main" id="{879ED6A2-852C-664B-A7AA-F79DE15605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304" y="1462790"/>
            <a:ext cx="7526215" cy="501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054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CFB3A-DE17-3C4C-ABCE-63DD88279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0" y="309423"/>
            <a:ext cx="10969943" cy="1143000"/>
          </a:xfrm>
        </p:spPr>
        <p:txBody>
          <a:bodyPr>
            <a:noAutofit/>
          </a:bodyPr>
          <a:lstStyle/>
          <a:p>
            <a:r>
              <a:rPr lang="en-US" sz="3600" dirty="0"/>
              <a:t>We believe that relationship education is for everyone.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C29455-C373-4147-A8C7-F1750D44A2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27329" y="1430574"/>
            <a:ext cx="7734165" cy="517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157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DB39A8-E3A9-47EF-46DF-DBFAF634F5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11119" y="3054333"/>
            <a:ext cx="6546732" cy="1742621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Sexual Cyberbullying &amp; Healthy Romantic Relationships:</a:t>
            </a:r>
            <a:br>
              <a:rPr lang="en-US"/>
            </a:br>
            <a:r>
              <a:rPr lang="en-US" err="1"/>
              <a:t>Activate’s</a:t>
            </a:r>
            <a:r>
              <a:rPr lang="en-US"/>
              <a:t> Sexual and Reproductive Health Resources</a:t>
            </a:r>
          </a:p>
        </p:txBody>
      </p:sp>
    </p:spTree>
    <p:extLst>
      <p:ext uri="{BB962C8B-B14F-4D97-AF65-F5344CB8AC3E}">
        <p14:creationId xmlns:p14="http://schemas.microsoft.com/office/powerpoint/2010/main" val="10164242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Activate Branding">
      <a:dk1>
        <a:sysClr val="windowText" lastClr="000000"/>
      </a:dk1>
      <a:lt1>
        <a:sysClr val="window" lastClr="FFFFFF"/>
      </a:lt1>
      <a:dk2>
        <a:srgbClr val="44546A"/>
      </a:dk2>
      <a:lt2>
        <a:srgbClr val="F5F5F5"/>
      </a:lt2>
      <a:accent1>
        <a:srgbClr val="0B2C35"/>
      </a:accent1>
      <a:accent2>
        <a:srgbClr val="007272"/>
      </a:accent2>
      <a:accent3>
        <a:srgbClr val="A5A5A5"/>
      </a:accent3>
      <a:accent4>
        <a:srgbClr val="EFC519"/>
      </a:accent4>
      <a:accent5>
        <a:srgbClr val="8C6496"/>
      </a:accent5>
      <a:accent6>
        <a:srgbClr val="F9F1F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1887</TotalTime>
  <Words>2143</Words>
  <Application>Microsoft Macintosh PowerPoint</Application>
  <PresentationFormat>Custom</PresentationFormat>
  <Paragraphs>274</Paragraphs>
  <Slides>44</Slides>
  <Notes>31</Notes>
  <HiddenSlides>3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8" baseType="lpstr">
      <vt:lpstr>Aptos</vt:lpstr>
      <vt:lpstr>Aptos Black</vt:lpstr>
      <vt:lpstr>Aptos SemiBold</vt:lpstr>
      <vt:lpstr>Arial</vt:lpstr>
      <vt:lpstr>Calibri</vt:lpstr>
      <vt:lpstr>Calibri Light</vt:lpstr>
      <vt:lpstr>Courier New</vt:lpstr>
      <vt:lpstr>Lato</vt:lpstr>
      <vt:lpstr>Optima</vt:lpstr>
      <vt:lpstr>Source Sans Pro</vt:lpstr>
      <vt:lpstr>Symbol</vt:lpstr>
      <vt:lpstr>Wingdings</vt:lpstr>
      <vt:lpstr>Office Theme</vt:lpstr>
      <vt:lpstr>1_Office Theme</vt:lpstr>
      <vt:lpstr>January 2025 Webinar</vt:lpstr>
      <vt:lpstr>Technical Questions</vt:lpstr>
      <vt:lpstr>Charlie and Helen Dibble</vt:lpstr>
      <vt:lpstr>The Dibble Institute is a national, independent non-profit organization.</vt:lpstr>
      <vt:lpstr>Our Mission</vt:lpstr>
      <vt:lpstr>We believe in research.</vt:lpstr>
      <vt:lpstr>We believe in stable, safe, and nurturing families.</vt:lpstr>
      <vt:lpstr>We believe that relationship education is for everyone.</vt:lpstr>
      <vt:lpstr>PowerPoint Presentation</vt:lpstr>
      <vt:lpstr>Learning Objectives</vt:lpstr>
      <vt:lpstr>PowerPoint Presentation</vt:lpstr>
      <vt:lpstr>PowerPoint Presentation</vt:lpstr>
      <vt:lpstr>PowerPoint Presentation</vt:lpstr>
      <vt:lpstr>PowerPoint Presentation</vt:lpstr>
      <vt:lpstr>Identifying a Need: Sexual Cyberbullying </vt:lpstr>
      <vt:lpstr>Identifying a Need: Sexual Cyberbullying </vt:lpstr>
      <vt:lpstr>Sexual Cyberbullying: What Is It? </vt:lpstr>
      <vt:lpstr>Sexual Cyberbullying: What Is It? </vt:lpstr>
      <vt:lpstr>Sexual Cyberbullying Research Summary Sections</vt:lpstr>
      <vt:lpstr>Where Does Sexual Cyberbullying Happen? </vt:lpstr>
      <vt:lpstr>What Are The Signs of Sexual Cyberbullying?</vt:lpstr>
      <vt:lpstr>What Might Youth Experiencing Sexual Cyberbullying Say?</vt:lpstr>
      <vt:lpstr>What Might Youth Who Are Engaging in Sexual Cyberbullying Say?</vt:lpstr>
      <vt:lpstr>Recommendations for Providers</vt:lpstr>
      <vt:lpstr>PowerPoint Presentation</vt:lpstr>
      <vt:lpstr>PowerPoint Presentation</vt:lpstr>
      <vt:lpstr>Identifying a Need: Healthy Romantic Relationships</vt:lpstr>
      <vt:lpstr>Identifying a Need: Healthy Romantic Relationships </vt:lpstr>
      <vt:lpstr>Components of Healthy Romantic Relationships </vt:lpstr>
      <vt:lpstr>Overlap in Components of Healthy Romantic Relationships </vt:lpstr>
      <vt:lpstr>Systemic and Cultural Considerations </vt:lpstr>
      <vt:lpstr>Laying the Foundation to Talk to Young People About Healthy Relationships </vt:lpstr>
      <vt:lpstr>Conversation Starters: Communication</vt:lpstr>
      <vt:lpstr>Conversation Starters: Boundaries/Limits</vt:lpstr>
      <vt:lpstr>Conversation Starters: Shared Power</vt:lpstr>
      <vt:lpstr>Dos and Don’ts for Talking With Youth About Healthy Romantic Relationships </vt:lpstr>
      <vt:lpstr>PowerPoint Presentation</vt:lpstr>
      <vt:lpstr>Stay Informed!</vt:lpstr>
      <vt:lpstr>PowerPoint Presentation</vt:lpstr>
      <vt:lpstr>Thank you for joining us today!</vt:lpstr>
      <vt:lpstr>PowerPoint Presentation</vt:lpstr>
      <vt:lpstr>Get Continuing Education Credit</vt:lpstr>
      <vt:lpstr>Stay in Touch!</vt:lpstr>
      <vt:lpstr>January 2025 Webinar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Laurel Rummel</dc:creator>
  <cp:lastModifiedBy>Kim Krauth</cp:lastModifiedBy>
  <cp:revision>60</cp:revision>
  <dcterms:created xsi:type="dcterms:W3CDTF">2013-03-01T16:33:37Z</dcterms:created>
  <dcterms:modified xsi:type="dcterms:W3CDTF">2025-01-09T19:13:02Z</dcterms:modified>
</cp:coreProperties>
</file>